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67" r:id="rId3"/>
    <p:sldId id="257" r:id="rId4"/>
    <p:sldId id="266" r:id="rId5"/>
    <p:sldId id="258" r:id="rId6"/>
    <p:sldId id="259" r:id="rId7"/>
    <p:sldId id="260" r:id="rId8"/>
    <p:sldId id="261" r:id="rId9"/>
    <p:sldId id="262" r:id="rId10"/>
    <p:sldId id="268" r:id="rId11"/>
    <p:sldId id="263" r:id="rId12"/>
    <p:sldId id="264" r:id="rId13"/>
    <p:sldId id="265" r:id="rId14"/>
    <p:sldId id="269" r:id="rId15"/>
    <p:sldId id="270" r:id="rId16"/>
  </p:sldIdLst>
  <p:sldSz cx="11430000" cy="457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BBDDB"/>
    <a:srgbClr val="ADAED3"/>
    <a:srgbClr val="2C92D1"/>
    <a:srgbClr val="65B23C"/>
    <a:srgbClr val="1C2B65"/>
    <a:srgbClr val="C0C2E6"/>
    <a:srgbClr val="575769"/>
    <a:srgbClr val="898BA5"/>
    <a:srgbClr val="ADAFD2"/>
    <a:srgbClr val="3F779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2168" autoAdjust="0"/>
    <p:restoredTop sz="93606" autoAdjust="0"/>
  </p:normalViewPr>
  <p:slideViewPr>
    <p:cSldViewPr snapToGrid="0" snapToObjects="1">
      <p:cViewPr>
        <p:scale>
          <a:sx n="95" d="100"/>
          <a:sy n="95" d="100"/>
        </p:scale>
        <p:origin x="-1776" y="-904"/>
      </p:cViewPr>
      <p:guideLst>
        <p:guide orient="horz" pos="1440"/>
        <p:guide pos="3600"/>
      </p:guideLst>
    </p:cSldViewPr>
  </p:slideViewPr>
  <p:notesTextViewPr>
    <p:cViewPr>
      <p:scale>
        <a:sx n="100" d="100"/>
        <a:sy n="100" d="100"/>
      </p:scale>
      <p:origin x="0" y="0"/>
    </p:cViewPr>
  </p:notesTextViewPr>
  <p:sorterViewPr>
    <p:cViewPr>
      <p:scale>
        <a:sx n="100" d="100"/>
        <a:sy n="100" d="100"/>
      </p:scale>
      <p:origin x="0" y="582"/>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apprentice:Library:Application%20Support:Microsoft:Office:Office%202011%20AutoRecovery:Accounts%20&amp;%20Passwords%20v6.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2"/>
          <c:order val="2"/>
          <c:tx>
            <c:strRef>
              <c:f>ConnectMed!$B$44</c:f>
              <c:strCache>
                <c:ptCount val="1"/>
                <c:pt idx="0">
                  <c:v>Profit (Before Tax)</c:v>
                </c:pt>
              </c:strCache>
            </c:strRef>
          </c:tx>
          <c:spPr>
            <a:solidFill>
              <a:srgbClr val="C1C3E5"/>
            </a:solidFill>
            <a:effectLst/>
          </c:spPr>
          <c:invertIfNegative val="0"/>
          <c:cat>
            <c:strRef>
              <c:f>ConnectMed!$C$41:$G$41</c:f>
              <c:strCache>
                <c:ptCount val="5"/>
                <c:pt idx="0">
                  <c:v>Yr1</c:v>
                </c:pt>
                <c:pt idx="1">
                  <c:v>Yr2</c:v>
                </c:pt>
                <c:pt idx="2">
                  <c:v>Yr3</c:v>
                </c:pt>
                <c:pt idx="3">
                  <c:v>Yr4</c:v>
                </c:pt>
                <c:pt idx="4">
                  <c:v>Yr5</c:v>
                </c:pt>
              </c:strCache>
            </c:strRef>
          </c:cat>
          <c:val>
            <c:numRef>
              <c:f>ConnectMed!$C$44:$G$44</c:f>
              <c:numCache>
                <c:formatCode>"$"#,##0.00_);[Red]\("$"#,##0.00\)</c:formatCode>
                <c:ptCount val="5"/>
                <c:pt idx="0">
                  <c:v>0.1</c:v>
                </c:pt>
                <c:pt idx="1">
                  <c:v>0.6</c:v>
                </c:pt>
                <c:pt idx="2">
                  <c:v>2.3</c:v>
                </c:pt>
                <c:pt idx="3">
                  <c:v>7.2</c:v>
                </c:pt>
                <c:pt idx="4">
                  <c:v>22.3</c:v>
                </c:pt>
              </c:numCache>
            </c:numRef>
          </c:val>
        </c:ser>
        <c:dLbls>
          <c:showLegendKey val="0"/>
          <c:showVal val="0"/>
          <c:showCatName val="0"/>
          <c:showSerName val="0"/>
          <c:showPercent val="0"/>
          <c:showBubbleSize val="0"/>
        </c:dLbls>
        <c:gapWidth val="150"/>
        <c:axId val="1676307640"/>
        <c:axId val="1690663912"/>
      </c:barChart>
      <c:lineChart>
        <c:grouping val="standard"/>
        <c:varyColors val="0"/>
        <c:ser>
          <c:idx val="0"/>
          <c:order val="0"/>
          <c:tx>
            <c:strRef>
              <c:f>ConnectMed!$B$42</c:f>
              <c:strCache>
                <c:ptCount val="1"/>
                <c:pt idx="0">
                  <c:v>Revenue</c:v>
                </c:pt>
              </c:strCache>
            </c:strRef>
          </c:tx>
          <c:spPr>
            <a:ln>
              <a:solidFill>
                <a:schemeClr val="accent3">
                  <a:lumMod val="50000"/>
                </a:schemeClr>
              </a:solidFill>
            </a:ln>
          </c:spPr>
          <c:marker>
            <c:symbol val="none"/>
          </c:marker>
          <c:cat>
            <c:strRef>
              <c:f>ConnectMed!$C$41:$G$41</c:f>
              <c:strCache>
                <c:ptCount val="5"/>
                <c:pt idx="0">
                  <c:v>Yr1</c:v>
                </c:pt>
                <c:pt idx="1">
                  <c:v>Yr2</c:v>
                </c:pt>
                <c:pt idx="2">
                  <c:v>Yr3</c:v>
                </c:pt>
                <c:pt idx="3">
                  <c:v>Yr4</c:v>
                </c:pt>
                <c:pt idx="4">
                  <c:v>Yr5</c:v>
                </c:pt>
              </c:strCache>
            </c:strRef>
          </c:cat>
          <c:val>
            <c:numRef>
              <c:f>ConnectMed!$C$42:$G$42</c:f>
              <c:numCache>
                <c:formatCode>"$"#,##0.00_);[Red]\("$"#,##0.00\)</c:formatCode>
                <c:ptCount val="5"/>
                <c:pt idx="0">
                  <c:v>0.4</c:v>
                </c:pt>
                <c:pt idx="1">
                  <c:v>1.2</c:v>
                </c:pt>
                <c:pt idx="2">
                  <c:v>3.9</c:v>
                </c:pt>
                <c:pt idx="3">
                  <c:v>11.8</c:v>
                </c:pt>
                <c:pt idx="4">
                  <c:v>35.5</c:v>
                </c:pt>
              </c:numCache>
            </c:numRef>
          </c:val>
          <c:smooth val="0"/>
        </c:ser>
        <c:ser>
          <c:idx val="1"/>
          <c:order val="1"/>
          <c:tx>
            <c:strRef>
              <c:f>ConnectMed!$B$43</c:f>
              <c:strCache>
                <c:ptCount val="1"/>
                <c:pt idx="0">
                  <c:v>Doctor Expense</c:v>
                </c:pt>
              </c:strCache>
            </c:strRef>
          </c:tx>
          <c:marker>
            <c:symbol val="none"/>
          </c:marker>
          <c:cat>
            <c:strRef>
              <c:f>ConnectMed!$C$41:$G$41</c:f>
              <c:strCache>
                <c:ptCount val="5"/>
                <c:pt idx="0">
                  <c:v>Yr1</c:v>
                </c:pt>
                <c:pt idx="1">
                  <c:v>Yr2</c:v>
                </c:pt>
                <c:pt idx="2">
                  <c:v>Yr3</c:v>
                </c:pt>
                <c:pt idx="3">
                  <c:v>Yr4</c:v>
                </c:pt>
                <c:pt idx="4">
                  <c:v>Yr5</c:v>
                </c:pt>
              </c:strCache>
            </c:strRef>
          </c:cat>
          <c:val>
            <c:numRef>
              <c:f>ConnectMed!$C$43:$G$43</c:f>
              <c:numCache>
                <c:formatCode>"$"#,##0.00_);[Red]\("$"#,##0.00\)</c:formatCode>
                <c:ptCount val="5"/>
                <c:pt idx="0">
                  <c:v>0.3</c:v>
                </c:pt>
                <c:pt idx="1">
                  <c:v>0.6</c:v>
                </c:pt>
                <c:pt idx="2">
                  <c:v>1.6</c:v>
                </c:pt>
                <c:pt idx="3">
                  <c:v>4.6</c:v>
                </c:pt>
                <c:pt idx="4">
                  <c:v>13.2</c:v>
                </c:pt>
              </c:numCache>
            </c:numRef>
          </c:val>
          <c:smooth val="0"/>
        </c:ser>
        <c:dLbls>
          <c:showLegendKey val="0"/>
          <c:showVal val="0"/>
          <c:showCatName val="0"/>
          <c:showSerName val="0"/>
          <c:showPercent val="0"/>
          <c:showBubbleSize val="0"/>
        </c:dLbls>
        <c:marker val="1"/>
        <c:smooth val="0"/>
        <c:axId val="1676307640"/>
        <c:axId val="1690663912"/>
      </c:lineChart>
      <c:catAx>
        <c:axId val="1676307640"/>
        <c:scaling>
          <c:orientation val="minMax"/>
        </c:scaling>
        <c:delete val="0"/>
        <c:axPos val="b"/>
        <c:numFmt formatCode="General" sourceLinked="1"/>
        <c:majorTickMark val="out"/>
        <c:minorTickMark val="none"/>
        <c:tickLblPos val="none"/>
        <c:spPr>
          <a:ln w="57150" cmpd="sng">
            <a:solidFill>
              <a:srgbClr val="575769"/>
            </a:solidFill>
          </a:ln>
        </c:spPr>
        <c:txPr>
          <a:bodyPr/>
          <a:lstStyle/>
          <a:p>
            <a:pPr>
              <a:defRPr sz="1600" b="1">
                <a:solidFill>
                  <a:srgbClr val="575769"/>
                </a:solidFill>
                <a:latin typeface="Montserrat"/>
                <a:cs typeface="Montserrat"/>
              </a:defRPr>
            </a:pPr>
            <a:endParaRPr lang="en-US"/>
          </a:p>
        </c:txPr>
        <c:crossAx val="1690663912"/>
        <c:crosses val="autoZero"/>
        <c:auto val="1"/>
        <c:lblAlgn val="ctr"/>
        <c:lblOffset val="100"/>
        <c:noMultiLvlLbl val="0"/>
      </c:catAx>
      <c:valAx>
        <c:axId val="1690663912"/>
        <c:scaling>
          <c:orientation val="minMax"/>
        </c:scaling>
        <c:delete val="0"/>
        <c:axPos val="l"/>
        <c:numFmt formatCode="&quot;$&quot;#,##0_);[Red]\(&quot;$&quot;#,##0\)" sourceLinked="0"/>
        <c:majorTickMark val="out"/>
        <c:minorTickMark val="none"/>
        <c:tickLblPos val="nextTo"/>
        <c:spPr>
          <a:ln w="57150" cmpd="sng">
            <a:solidFill>
              <a:srgbClr val="575769"/>
            </a:solidFill>
          </a:ln>
        </c:spPr>
        <c:txPr>
          <a:bodyPr/>
          <a:lstStyle/>
          <a:p>
            <a:pPr>
              <a:defRPr sz="1600" b="1">
                <a:solidFill>
                  <a:srgbClr val="575769"/>
                </a:solidFill>
                <a:latin typeface="Montserrat"/>
                <a:cs typeface="Montserrat"/>
              </a:defRPr>
            </a:pPr>
            <a:endParaRPr lang="en-US"/>
          </a:p>
        </c:txPr>
        <c:crossAx val="1676307640"/>
        <c:crosses val="autoZero"/>
        <c:crossBetween val="between"/>
      </c:valAx>
    </c:plotArea>
    <c:plotVisOnly val="1"/>
    <c:dispBlanksAs val="zero"/>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B2AFC2-22C2-4540-9942-33D7F3FAF4FF}" type="datetimeFigureOut">
              <a:rPr lang="en-US" smtClean="0"/>
              <a:t>7/10/15</a:t>
            </a:fld>
            <a:endParaRPr lang="en-US"/>
          </a:p>
        </p:txBody>
      </p:sp>
      <p:sp>
        <p:nvSpPr>
          <p:cNvPr id="4" name="Slide Image Placeholder 3"/>
          <p:cNvSpPr>
            <a:spLocks noGrp="1" noRot="1" noChangeAspect="1"/>
          </p:cNvSpPr>
          <p:nvPr>
            <p:ph type="sldImg" idx="2"/>
          </p:nvPr>
        </p:nvSpPr>
        <p:spPr>
          <a:xfrm>
            <a:off x="-857250" y="685800"/>
            <a:ext cx="85725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667329-C819-764F-8AC2-0090B3C24F12}" type="slidenum">
              <a:rPr lang="en-US" smtClean="0"/>
              <a:t>‹#›</a:t>
            </a:fld>
            <a:endParaRPr lang="en-US"/>
          </a:p>
        </p:txBody>
      </p:sp>
    </p:spTree>
    <p:extLst>
      <p:ext uri="{BB962C8B-B14F-4D97-AF65-F5344CB8AC3E}">
        <p14:creationId xmlns:p14="http://schemas.microsoft.com/office/powerpoint/2010/main" val="274659128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2</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3</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4</a:t>
            </a:fld>
            <a:endParaRPr lang="en-US"/>
          </a:p>
        </p:txBody>
      </p:sp>
    </p:spTree>
    <p:extLst>
      <p:ext uri="{BB962C8B-B14F-4D97-AF65-F5344CB8AC3E}">
        <p14:creationId xmlns:p14="http://schemas.microsoft.com/office/powerpoint/2010/main" val="2317476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67329-C819-764F-8AC2-0090B3C24F12}" type="slidenum">
              <a:rPr lang="en-US" smtClean="0"/>
              <a:t>5</a:t>
            </a:fld>
            <a:endParaRPr lang="en-US"/>
          </a:p>
        </p:txBody>
      </p:sp>
    </p:spTree>
    <p:extLst>
      <p:ext uri="{BB962C8B-B14F-4D97-AF65-F5344CB8AC3E}">
        <p14:creationId xmlns:p14="http://schemas.microsoft.com/office/powerpoint/2010/main" val="565720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7250" y="1420285"/>
            <a:ext cx="97155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1714500" y="2590800"/>
            <a:ext cx="8001000" cy="11684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489267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755331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86750" y="183093"/>
            <a:ext cx="257175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71500" y="183093"/>
            <a:ext cx="752475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643290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2455721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02891" y="2937934"/>
            <a:ext cx="9715500" cy="9080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02891" y="1937810"/>
            <a:ext cx="9715500" cy="100012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2CD7849-D605-B24D-9CF4-18FEE571F584}" type="datetimeFigureOut">
              <a:rPr lang="en-US" smtClean="0"/>
              <a:t>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71537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7150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810250" y="1066801"/>
            <a:ext cx="5048250" cy="301730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21902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71500" y="1023409"/>
            <a:ext cx="5050235"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71500" y="1449917"/>
            <a:ext cx="5050235"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806283" y="1023409"/>
            <a:ext cx="5052219" cy="42650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283" y="1449917"/>
            <a:ext cx="5052219" cy="26341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CD7849-D605-B24D-9CF4-18FEE571F584}" type="datetimeFigureOut">
              <a:rPr lang="en-US" smtClean="0"/>
              <a:t>7/10/15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502587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2CD7849-D605-B24D-9CF4-18FEE571F584}" type="datetimeFigureOut">
              <a:rPr lang="en-US" smtClean="0"/>
              <a:t>7/10/15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1826112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CD7849-D605-B24D-9CF4-18FEE571F584}" type="datetimeFigureOut">
              <a:rPr lang="en-US" smtClean="0"/>
              <a:t>7/10/15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32552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1502" y="182033"/>
            <a:ext cx="3760391" cy="77470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468812" y="182035"/>
            <a:ext cx="6389688" cy="3902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71502" y="956735"/>
            <a:ext cx="3760391" cy="31273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4085697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40360" y="3200401"/>
            <a:ext cx="6858000" cy="377825"/>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240360" y="408517"/>
            <a:ext cx="6858000" cy="27432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240360" y="3578226"/>
            <a:ext cx="6858000" cy="5365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CD7849-D605-B24D-9CF4-18FEE571F584}" type="datetimeFigureOut">
              <a:rPr lang="en-US" smtClean="0"/>
              <a:t>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77E42A-C1E2-414B-8E03-0CCF7481103F}" type="slidenum">
              <a:rPr lang="en-US" smtClean="0"/>
              <a:t>‹#›</a:t>
            </a:fld>
            <a:endParaRPr lang="en-US"/>
          </a:p>
        </p:txBody>
      </p:sp>
    </p:spTree>
    <p:extLst>
      <p:ext uri="{BB962C8B-B14F-4D97-AF65-F5344CB8AC3E}">
        <p14:creationId xmlns:p14="http://schemas.microsoft.com/office/powerpoint/2010/main" val="9746915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1500" y="183092"/>
            <a:ext cx="102870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71500" y="1066801"/>
            <a:ext cx="102870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71500" y="4237568"/>
            <a:ext cx="2667000" cy="243417"/>
          </a:xfrm>
          <a:prstGeom prst="rect">
            <a:avLst/>
          </a:prstGeom>
        </p:spPr>
        <p:txBody>
          <a:bodyPr vert="horz" lIns="91440" tIns="45720" rIns="91440" bIns="45720" rtlCol="0" anchor="ctr"/>
          <a:lstStyle>
            <a:lvl1pPr algn="l">
              <a:defRPr sz="1200">
                <a:solidFill>
                  <a:schemeClr val="tx1">
                    <a:tint val="75000"/>
                  </a:schemeClr>
                </a:solidFill>
              </a:defRPr>
            </a:lvl1pPr>
          </a:lstStyle>
          <a:p>
            <a:fld id="{32CD7849-D605-B24D-9CF4-18FEE571F584}" type="datetimeFigureOut">
              <a:rPr lang="en-US" smtClean="0"/>
              <a:t>7/10/15</a:t>
            </a:fld>
            <a:endParaRPr lang="en-US"/>
          </a:p>
        </p:txBody>
      </p:sp>
      <p:sp>
        <p:nvSpPr>
          <p:cNvPr id="5" name="Footer Placeholder 4"/>
          <p:cNvSpPr>
            <a:spLocks noGrp="1"/>
          </p:cNvSpPr>
          <p:nvPr>
            <p:ph type="ftr" sz="quarter" idx="3"/>
          </p:nvPr>
        </p:nvSpPr>
        <p:spPr>
          <a:xfrm>
            <a:off x="3905250" y="4237568"/>
            <a:ext cx="3619500" cy="24341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191500" y="4237568"/>
            <a:ext cx="2667000" cy="243417"/>
          </a:xfrm>
          <a:prstGeom prst="rect">
            <a:avLst/>
          </a:prstGeom>
        </p:spPr>
        <p:txBody>
          <a:bodyPr vert="horz" lIns="91440" tIns="45720" rIns="91440" bIns="45720" rtlCol="0" anchor="ctr"/>
          <a:lstStyle>
            <a:lvl1pPr algn="r">
              <a:defRPr sz="1200">
                <a:solidFill>
                  <a:schemeClr val="tx1">
                    <a:tint val="75000"/>
                  </a:schemeClr>
                </a:solidFill>
              </a:defRPr>
            </a:lvl1pPr>
          </a:lstStyle>
          <a:p>
            <a:fld id="{9E77E42A-C1E2-414B-8E03-0CCF7481103F}" type="slidenum">
              <a:rPr lang="en-US" smtClean="0"/>
              <a:t>‹#›</a:t>
            </a:fld>
            <a:endParaRPr lang="en-US"/>
          </a:p>
        </p:txBody>
      </p:sp>
    </p:spTree>
    <p:extLst>
      <p:ext uri="{BB962C8B-B14F-4D97-AF65-F5344CB8AC3E}">
        <p14:creationId xmlns:p14="http://schemas.microsoft.com/office/powerpoint/2010/main" val="605298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4" Type="http://schemas.openxmlformats.org/officeDocument/2006/relationships/image" Target="../media/image30.jpg"/><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jpeg"/><Relationship Id="rId7" Type="http://schemas.openxmlformats.org/officeDocument/2006/relationships/image" Target="../media/image41.jpg"/><Relationship Id="rId1" Type="http://schemas.openxmlformats.org/officeDocument/2006/relationships/slideLayout" Target="../slideLayouts/slideLayout7.xml"/><Relationship Id="rId2"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1.png"/><Relationship Id="rId1" Type="http://schemas.openxmlformats.org/officeDocument/2006/relationships/themeOverride" Target="../theme/themeOverride1.xml"/><Relationship Id="rId2" Type="http://schemas.openxmlformats.org/officeDocument/2006/relationships/slideLayout" Target="../slideLayouts/slideLayout7.xml"/><Relationship Id="rId3" Type="http://schemas.openxmlformats.org/officeDocument/2006/relationships/notesSlide" Target="../notesSlides/notesSlide2.xml"/><Relationship Id="rId4" Type="http://schemas.openxmlformats.org/officeDocument/2006/relationships/image" Target="../media/image7.png"/><Relationship Id="rId5" Type="http://schemas.openxmlformats.org/officeDocument/2006/relationships/image" Target="../media/image16.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3.png"/><Relationship Id="rId9" Type="http://schemas.openxmlformats.org/officeDocument/2006/relationships/image" Target="../media/image10.png"/><Relationship Id="rId10"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3.png"/><Relationship Id="rId8" Type="http://schemas.openxmlformats.org/officeDocument/2006/relationships/image" Target="../media/image10.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1.jpeg"/><Relationship Id="rId8" Type="http://schemas.microsoft.com/office/2007/relationships/hdphoto" Target="../media/hdphoto1.wdp"/><Relationship Id="rId9" Type="http://schemas.openxmlformats.org/officeDocument/2006/relationships/image" Target="../media/image22.png"/><Relationship Id="rId10" Type="http://schemas.openxmlformats.org/officeDocument/2006/relationships/image" Target="../media/image23.jpg"/><Relationship Id="rId11"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32.jp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2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6000" y="2548753"/>
            <a:ext cx="4741042" cy="2362620"/>
          </a:xfrm>
          <a:prstGeom prst="rect">
            <a:avLst/>
          </a:prstGeom>
          <a:solidFill>
            <a:srgbClr val="FFFFFF">
              <a:shade val="85000"/>
            </a:srgbClr>
          </a:solidFill>
          <a:ln w="88900" cap="sq">
            <a:noFill/>
            <a:miter lim="800000"/>
          </a:ln>
          <a:effectLst/>
        </p:spPr>
      </p:pic>
      <p:pic>
        <p:nvPicPr>
          <p:cNvPr id="6" name="Picture 5" descr="Screen Shot 2015-06-09 at 8.41.25 AM.png"/>
          <p:cNvPicPr>
            <a:picLocks noChangeAspect="1"/>
          </p:cNvPicPr>
          <p:nvPr/>
        </p:nvPicPr>
        <p:blipFill rotWithShape="1">
          <a:blip r:embed="rId3">
            <a:extLst>
              <a:ext uri="{28A0092B-C50C-407E-A947-70E740481C1C}">
                <a14:useLocalDpi xmlns:a14="http://schemas.microsoft.com/office/drawing/2010/main" val="0"/>
              </a:ext>
            </a:extLst>
          </a:blip>
          <a:srcRect l="27906" t="24916" r="25149" b="33862"/>
          <a:stretch/>
        </p:blipFill>
        <p:spPr>
          <a:xfrm>
            <a:off x="13359050" y="-97852"/>
            <a:ext cx="3175000" cy="2284959"/>
          </a:xfrm>
          <a:prstGeom prst="rect">
            <a:avLst/>
          </a:prstGeom>
          <a:solidFill>
            <a:srgbClr val="FFFFFF">
              <a:shade val="85000"/>
            </a:srgbClr>
          </a:solidFill>
          <a:ln w="88900" cap="sq">
            <a:noFill/>
            <a:miter lim="800000"/>
          </a:ln>
          <a:effectLst/>
        </p:spPr>
      </p:pic>
      <p:grpSp>
        <p:nvGrpSpPr>
          <p:cNvPr id="24" name="Group 23"/>
          <p:cNvGrpSpPr/>
          <p:nvPr/>
        </p:nvGrpSpPr>
        <p:grpSpPr>
          <a:xfrm>
            <a:off x="0" y="13273"/>
            <a:ext cx="11433920" cy="4553712"/>
            <a:chOff x="0" y="193704"/>
            <a:chExt cx="11433920" cy="4553712"/>
          </a:xfrm>
        </p:grpSpPr>
        <p:pic>
          <p:nvPicPr>
            <p:cNvPr id="15" name="Shape 204"/>
            <p:cNvPicPr preferRelativeResize="0">
              <a:picLocks/>
            </p:cNvPicPr>
            <p:nvPr/>
          </p:nvPicPr>
          <p:blipFill rotWithShape="1">
            <a:blip r:embed="rId4">
              <a:alphaModFix/>
            </a:blip>
            <a:srcRect l="9513" t="1442"/>
            <a:stretch/>
          </p:blipFill>
          <p:spPr>
            <a:xfrm>
              <a:off x="8566248" y="193704"/>
              <a:ext cx="2852928" cy="4553712"/>
            </a:xfrm>
            <a:prstGeom prst="rect">
              <a:avLst/>
            </a:prstGeom>
            <a:noFill/>
            <a:ln>
              <a:noFill/>
            </a:ln>
            <a:effectLst/>
          </p:spPr>
        </p:pic>
        <p:sp>
          <p:nvSpPr>
            <p:cNvPr id="16" name="Rectangle 15"/>
            <p:cNvSpPr/>
            <p:nvPr/>
          </p:nvSpPr>
          <p:spPr>
            <a:xfrm>
              <a:off x="8580992"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3" name="Picture 2" descr="Screen Shot 2015-03-14 at 3.22.52 AM.png"/>
            <p:cNvPicPr>
              <a:picLocks/>
            </p:cNvPicPr>
            <p:nvPr/>
          </p:nvPicPr>
          <p:blipFill rotWithShape="1">
            <a:blip r:embed="rId5">
              <a:extLst>
                <a:ext uri="{28A0092B-C50C-407E-A947-70E740481C1C}">
                  <a14:useLocalDpi xmlns:a14="http://schemas.microsoft.com/office/drawing/2010/main" val="0"/>
                </a:ext>
              </a:extLst>
            </a:blip>
            <a:srcRect l="28737" r="25433"/>
            <a:stretch/>
          </p:blipFill>
          <p:spPr>
            <a:xfrm>
              <a:off x="5714999" y="193704"/>
              <a:ext cx="2852928" cy="4553712"/>
            </a:xfrm>
            <a:prstGeom prst="rect">
              <a:avLst/>
            </a:prstGeom>
            <a:solidFill>
              <a:srgbClr val="FFFFFF">
                <a:shade val="85000"/>
              </a:srgbClr>
            </a:solidFill>
            <a:ln w="88900" cap="sq">
              <a:noFill/>
              <a:miter lim="800000"/>
            </a:ln>
            <a:effectLst/>
          </p:spPr>
        </p:pic>
        <p:sp>
          <p:nvSpPr>
            <p:cNvPr id="14" name="Rectangle 13"/>
            <p:cNvSpPr/>
            <p:nvPr/>
          </p:nvSpPr>
          <p:spPr>
            <a:xfrm>
              <a:off x="5726349"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12" name="Picture 11" descr="Screen Shot 2015-06-10 at 11.05.52 PM.png"/>
            <p:cNvPicPr>
              <a:picLocks/>
            </p:cNvPicPr>
            <p:nvPr/>
          </p:nvPicPr>
          <p:blipFill rotWithShape="1">
            <a:blip r:embed="rId6">
              <a:extLst>
                <a:ext uri="{28A0092B-C50C-407E-A947-70E740481C1C}">
                  <a14:useLocalDpi xmlns:a14="http://schemas.microsoft.com/office/drawing/2010/main" val="0"/>
                </a:ext>
              </a:extLst>
            </a:blip>
            <a:srcRect l="16766" r="59972"/>
            <a:stretch/>
          </p:blipFill>
          <p:spPr>
            <a:xfrm>
              <a:off x="2867501" y="193705"/>
              <a:ext cx="2852928" cy="4553711"/>
            </a:xfrm>
            <a:prstGeom prst="rect">
              <a:avLst/>
            </a:prstGeom>
            <a:noFill/>
            <a:ln>
              <a:noFill/>
            </a:ln>
            <a:effectLst/>
          </p:spPr>
        </p:pic>
        <p:sp>
          <p:nvSpPr>
            <p:cNvPr id="13" name="Rectangle 12"/>
            <p:cNvSpPr/>
            <p:nvPr/>
          </p:nvSpPr>
          <p:spPr>
            <a:xfrm>
              <a:off x="2868849" y="193704"/>
              <a:ext cx="2852928" cy="4553712"/>
            </a:xfrm>
            <a:prstGeom prst="rect">
              <a:avLst/>
            </a:prstGeom>
            <a:solidFill>
              <a:srgbClr val="575769">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pic>
          <p:nvPicPr>
            <p:cNvPr id="2" name="Picture 1" descr="Screen Shot 2015-06-09 at 8.52.53 AM.png"/>
            <p:cNvPicPr>
              <a:picLocks noChangeAspect="1"/>
            </p:cNvPicPr>
            <p:nvPr/>
          </p:nvPicPr>
          <p:blipFill rotWithShape="1">
            <a:blip r:embed="rId7">
              <a:alphaModFix amt="71000"/>
              <a:extLst>
                <a:ext uri="{28A0092B-C50C-407E-A947-70E740481C1C}">
                  <a14:useLocalDpi xmlns:a14="http://schemas.microsoft.com/office/drawing/2010/main" val="0"/>
                </a:ext>
              </a:extLst>
            </a:blip>
            <a:srcRect l="2680" r="50942"/>
            <a:stretch/>
          </p:blipFill>
          <p:spPr>
            <a:xfrm>
              <a:off x="0" y="198837"/>
              <a:ext cx="2852928" cy="4543446"/>
            </a:xfrm>
            <a:prstGeom prst="rect">
              <a:avLst/>
            </a:prstGeom>
            <a:solidFill>
              <a:srgbClr val="FFFFFF">
                <a:shade val="85000"/>
              </a:srgbClr>
            </a:solidFill>
            <a:ln w="88900" cap="sq">
              <a:noFill/>
              <a:miter lim="800000"/>
            </a:ln>
            <a:effectLst/>
          </p:spPr>
        </p:pic>
        <p:sp>
          <p:nvSpPr>
            <p:cNvPr id="11" name="Rectangle 10"/>
            <p:cNvSpPr/>
            <p:nvPr/>
          </p:nvSpPr>
          <p:spPr>
            <a:xfrm>
              <a:off x="12700" y="193704"/>
              <a:ext cx="2852928" cy="4553712"/>
            </a:xfrm>
            <a:prstGeom prst="rect">
              <a:avLst/>
            </a:prstGeom>
            <a:solidFill>
              <a:srgbClr val="ADAFD2">
                <a:alpha val="53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7" name="TextBox 6"/>
            <p:cNvSpPr txBox="1"/>
            <p:nvPr/>
          </p:nvSpPr>
          <p:spPr>
            <a:xfrm>
              <a:off x="118538" y="1275998"/>
              <a:ext cx="2724912" cy="2200603"/>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Enter Symptoms</a:t>
              </a:r>
              <a:endParaRPr lang="en-US" sz="2000" b="1" dirty="0">
                <a:solidFill>
                  <a:srgbClr val="575769"/>
                </a:solidFill>
                <a:latin typeface="Montserrat"/>
                <a:cs typeface="Montserrat"/>
              </a:endParaRPr>
            </a:p>
            <a:p>
              <a:endParaRPr lang="en-US" sz="500" b="1" dirty="0" smtClean="0">
                <a:latin typeface="Montserrat"/>
                <a:cs typeface="Montserrat"/>
              </a:endParaRPr>
            </a:p>
            <a:p>
              <a:r>
                <a:rPr lang="en-US" sz="1400" dirty="0" smtClean="0">
                  <a:latin typeface="Montserrat"/>
                  <a:cs typeface="Montserrat"/>
                </a:rPr>
                <a:t>We’ve developed a list of key symptom &amp; history questions, specific to South African patients, that ensures time with your doctor is spent only on diagnosis, not data extraction. </a:t>
              </a:r>
            </a:p>
          </p:txBody>
        </p:sp>
        <p:sp>
          <p:nvSpPr>
            <p:cNvPr id="8" name="TextBox 7"/>
            <p:cNvSpPr txBox="1"/>
            <p:nvPr/>
          </p:nvSpPr>
          <p:spPr>
            <a:xfrm>
              <a:off x="2990088" y="1275998"/>
              <a:ext cx="2724912" cy="2416046"/>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See a Doctor</a:t>
              </a:r>
            </a:p>
            <a:p>
              <a:endParaRPr lang="en-US" sz="500" b="1" dirty="0" smtClean="0">
                <a:solidFill>
                  <a:srgbClr val="C0C2E6"/>
                </a:solidFill>
                <a:latin typeface="Montserrat"/>
                <a:cs typeface="Montserrat"/>
              </a:endParaRPr>
            </a:p>
            <a:p>
              <a:r>
                <a:rPr lang="en-US" sz="1400" dirty="0" smtClean="0">
                  <a:solidFill>
                    <a:schemeClr val="bg1"/>
                  </a:solidFill>
                  <a:latin typeface="Montserrat"/>
                  <a:cs typeface="Montserrat"/>
                </a:rPr>
                <a:t>You have the option of seeing a doctor now or scheduling an appointment for later in the day or week. If you wish to see a doctor now but one is not available, you will be given a discount on your scheduled appointment.</a:t>
              </a:r>
            </a:p>
          </p:txBody>
        </p:sp>
        <p:sp>
          <p:nvSpPr>
            <p:cNvPr id="9" name="TextBox 8"/>
            <p:cNvSpPr txBox="1"/>
            <p:nvPr/>
          </p:nvSpPr>
          <p:spPr>
            <a:xfrm>
              <a:off x="5822187" y="1275998"/>
              <a:ext cx="2724912" cy="1769715"/>
            </a:xfrm>
            <a:prstGeom prst="rect">
              <a:avLst/>
            </a:prstGeom>
            <a:noFill/>
            <a:ln>
              <a:noFill/>
            </a:ln>
            <a:effectLst/>
          </p:spPr>
          <p:txBody>
            <a:bodyPr wrap="square" rtlCol="0">
              <a:spAutoFit/>
            </a:bodyPr>
            <a:lstStyle/>
            <a:p>
              <a:r>
                <a:rPr lang="en-US" sz="2000" b="1" dirty="0" smtClean="0">
                  <a:solidFill>
                    <a:srgbClr val="575769"/>
                  </a:solidFill>
                  <a:latin typeface="Montserrat"/>
                  <a:cs typeface="Montserrat"/>
                </a:rPr>
                <a:t>Choose Pharmacy</a:t>
              </a:r>
            </a:p>
            <a:p>
              <a:endParaRPr lang="en-US" sz="500" b="1" dirty="0" smtClean="0">
                <a:solidFill>
                  <a:srgbClr val="575769"/>
                </a:solidFill>
                <a:latin typeface="Montserrat"/>
                <a:cs typeface="Montserrat"/>
              </a:endParaRPr>
            </a:p>
            <a:p>
              <a:r>
                <a:rPr lang="en-US" sz="1400" dirty="0" smtClean="0">
                  <a:solidFill>
                    <a:srgbClr val="000000"/>
                  </a:solidFill>
                  <a:latin typeface="Montserrat"/>
                  <a:cs typeface="Montserrat"/>
                </a:rPr>
                <a:t>If your doctor has prescribed a medication for you, we will send the script to your chosen pharmacy so it will be ready for pick-up at your convenience. </a:t>
              </a:r>
            </a:p>
          </p:txBody>
        </p:sp>
        <p:sp>
          <p:nvSpPr>
            <p:cNvPr id="10" name="TextBox 9"/>
            <p:cNvSpPr txBox="1"/>
            <p:nvPr/>
          </p:nvSpPr>
          <p:spPr>
            <a:xfrm>
              <a:off x="8678008" y="1275998"/>
              <a:ext cx="2724912" cy="2431435"/>
            </a:xfrm>
            <a:prstGeom prst="rect">
              <a:avLst/>
            </a:prstGeom>
            <a:noFill/>
            <a:ln>
              <a:noFill/>
            </a:ln>
            <a:effectLst/>
          </p:spPr>
          <p:txBody>
            <a:bodyPr wrap="square" rtlCol="0">
              <a:spAutoFit/>
            </a:bodyPr>
            <a:lstStyle/>
            <a:p>
              <a:r>
                <a:rPr lang="en-US" sz="2000" b="1" dirty="0" smtClean="0">
                  <a:solidFill>
                    <a:srgbClr val="C0C2E6"/>
                  </a:solidFill>
                  <a:latin typeface="Montserrat"/>
                  <a:cs typeface="Montserrat"/>
                </a:rPr>
                <a:t>Pay By Consult &amp; Refund Guarantee</a:t>
              </a:r>
            </a:p>
            <a:p>
              <a:r>
                <a:rPr lang="en-US" sz="1400" dirty="0" smtClean="0">
                  <a:solidFill>
                    <a:schemeClr val="bg1"/>
                  </a:solidFill>
                  <a:latin typeface="Montserrat"/>
                  <a:cs typeface="Montserrat"/>
                </a:rPr>
                <a:t>While you’ll have entered your payment information before your consult, you will not be charged until after the consult finishes successfully. And if you are not completely satisfied with your service, we will give you a full refund.</a:t>
              </a:r>
            </a:p>
          </p:txBody>
        </p:sp>
      </p:grpSp>
    </p:spTree>
    <p:extLst>
      <p:ext uri="{BB962C8B-B14F-4D97-AF65-F5344CB8AC3E}">
        <p14:creationId xmlns:p14="http://schemas.microsoft.com/office/powerpoint/2010/main" val="42667830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71134" y="2616902"/>
            <a:ext cx="2930358" cy="1955098"/>
          </a:xfrm>
          <a:prstGeom prst="rect">
            <a:avLst/>
          </a:prstGeom>
        </p:spPr>
      </p:pic>
      <p:grpSp>
        <p:nvGrpSpPr>
          <p:cNvPr id="7" name="Group 6"/>
          <p:cNvGrpSpPr/>
          <p:nvPr/>
        </p:nvGrpSpPr>
        <p:grpSpPr>
          <a:xfrm>
            <a:off x="-9809" y="48301"/>
            <a:ext cx="15023592" cy="1938527"/>
            <a:chOff x="-9809" y="48301"/>
            <a:chExt cx="15023592" cy="1938527"/>
          </a:xfrm>
        </p:grpSpPr>
        <p:grpSp>
          <p:nvGrpSpPr>
            <p:cNvPr id="6" name="Group 5"/>
            <p:cNvGrpSpPr/>
            <p:nvPr/>
          </p:nvGrpSpPr>
          <p:grpSpPr>
            <a:xfrm>
              <a:off x="-3757" y="50926"/>
              <a:ext cx="15017540" cy="1933276"/>
              <a:chOff x="-3757" y="29621"/>
              <a:chExt cx="15017540" cy="1933276"/>
            </a:xfrm>
          </p:grpSpPr>
          <p:sp>
            <p:nvSpPr>
              <p:cNvPr id="19" name="Rectangle 18"/>
              <p:cNvSpPr/>
              <p:nvPr/>
            </p:nvSpPr>
            <p:spPr>
              <a:xfrm>
                <a:off x="142875" y="717313"/>
                <a:ext cx="1672765" cy="553998"/>
              </a:xfrm>
              <a:prstGeom prst="rect">
                <a:avLst/>
              </a:prstGeom>
              <a:ln>
                <a:noFill/>
              </a:ln>
            </p:spPr>
            <p:txBody>
              <a:bodyPr wrap="none">
                <a:spAutoFit/>
              </a:bodyPr>
              <a:lstStyle/>
              <a:p>
                <a:r>
                  <a:rPr lang="en-US" sz="3000" b="1" dirty="0" smtClean="0">
                    <a:solidFill>
                      <a:srgbClr val="000000"/>
                    </a:solidFill>
                    <a:latin typeface="Montserrat"/>
                    <a:cs typeface="Montserrat"/>
                  </a:rPr>
                  <a:t>Mission</a:t>
                </a:r>
                <a:endParaRPr lang="en-US" sz="3000" b="1" dirty="0">
                  <a:solidFill>
                    <a:srgbClr val="000000"/>
                  </a:solidFill>
                  <a:latin typeface="Montserrat"/>
                  <a:cs typeface="Montserrat"/>
                </a:endParaRPr>
              </a:p>
            </p:txBody>
          </p:sp>
          <p:pic>
            <p:nvPicPr>
              <p:cNvPr id="3" name="Picture 2" descr="bigstock-happy-african-family-isolated-40615078 (1).jpg"/>
              <p:cNvPicPr>
                <a:picLocks noChangeAspect="1"/>
              </p:cNvPicPr>
              <p:nvPr/>
            </p:nvPicPr>
            <p:blipFill rotWithShape="1">
              <a:blip r:embed="rId3">
                <a:extLst>
                  <a:ext uri="{28A0092B-C50C-407E-A947-70E740481C1C}">
                    <a14:useLocalDpi xmlns:a14="http://schemas.microsoft.com/office/drawing/2010/main" val="0"/>
                  </a:ext>
                </a:extLst>
              </a:blip>
              <a:srcRect l="6158" t="8830"/>
              <a:stretch/>
            </p:blipFill>
            <p:spPr>
              <a:xfrm>
                <a:off x="12035829" y="33514"/>
                <a:ext cx="2977954" cy="1929383"/>
              </a:xfrm>
              <a:prstGeom prst="rect">
                <a:avLst/>
              </a:prstGeom>
            </p:spPr>
          </p:pic>
          <p:pic>
            <p:nvPicPr>
              <p:cNvPr id="4" name="Picture 3" descr="three-schoolgirls-painted-faces-educationinsouthafric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7569" y="29621"/>
                <a:ext cx="2964135" cy="1929383"/>
              </a:xfrm>
              <a:prstGeom prst="rect">
                <a:avLst/>
              </a:prstGeom>
            </p:spPr>
          </p:pic>
          <p:pic>
            <p:nvPicPr>
              <p:cNvPr id="9" name="Picture 8" descr="faces-happy-couple-black-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7" y="29621"/>
                <a:ext cx="2894075" cy="1929383"/>
              </a:xfrm>
              <a:prstGeom prst="rect">
                <a:avLst/>
              </a:prstGeom>
            </p:spPr>
          </p:pic>
          <p:pic>
            <p:nvPicPr>
              <p:cNvPr id="10" name="Picture 9"/>
              <p:cNvPicPr>
                <a:picLocks noChangeAspect="1"/>
              </p:cNvPicPr>
              <p:nvPr/>
            </p:nvPicPr>
            <p:blipFill>
              <a:blip r:embed="rId6"/>
              <a:stretch>
                <a:fillRect/>
              </a:stretch>
            </p:blipFill>
            <p:spPr>
              <a:xfrm>
                <a:off x="2949241" y="33514"/>
                <a:ext cx="3216026" cy="1921596"/>
              </a:xfrm>
              <a:prstGeom prst="rect">
                <a:avLst/>
              </a:prstGeom>
            </p:spPr>
          </p:pic>
          <p:pic>
            <p:nvPicPr>
              <p:cNvPr id="11" name="Picture 10"/>
              <p:cNvPicPr>
                <a:picLocks noChangeAspect="1"/>
              </p:cNvPicPr>
              <p:nvPr/>
            </p:nvPicPr>
            <p:blipFill>
              <a:blip r:embed="rId7"/>
              <a:stretch>
                <a:fillRect/>
              </a:stretch>
            </p:blipFill>
            <p:spPr>
              <a:xfrm>
                <a:off x="6141271" y="29621"/>
                <a:ext cx="2946298" cy="1929383"/>
              </a:xfrm>
              <a:prstGeom prst="rect">
                <a:avLst/>
              </a:prstGeom>
            </p:spPr>
          </p:pic>
        </p:grpSp>
        <p:sp>
          <p:nvSpPr>
            <p:cNvPr id="8" name="TextBox 7"/>
            <p:cNvSpPr txBox="1"/>
            <p:nvPr/>
          </p:nvSpPr>
          <p:spPr>
            <a:xfrm>
              <a:off x="-9809" y="48301"/>
              <a:ext cx="15023592" cy="1938527"/>
            </a:xfrm>
            <a:prstGeom prst="rect">
              <a:avLst/>
            </a:prstGeom>
            <a:solidFill>
              <a:srgbClr val="ADAED3">
                <a:alpha val="55000"/>
              </a:srgbClr>
            </a:solidFill>
          </p:spPr>
          <p:txBody>
            <a:bodyPr wrap="square" rtlCol="0">
              <a:spAutoFit/>
            </a:bodyPr>
            <a:lstStyle/>
            <a:p>
              <a:pPr lvl="1" algn="ctr"/>
              <a:endParaRPr lang="en-US" sz="3500" b="1" dirty="0" smtClean="0">
                <a:solidFill>
                  <a:schemeClr val="bg1"/>
                </a:solidFill>
                <a:latin typeface="Montserrat"/>
                <a:cs typeface="Montserrat"/>
              </a:endParaRPr>
            </a:p>
          </p:txBody>
        </p:sp>
      </p:grpSp>
      <p:pic>
        <p:nvPicPr>
          <p:cNvPr id="12" name="Picture 11" descr="DevTech.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27450" y="3325614"/>
            <a:ext cx="762000" cy="762000"/>
          </a:xfrm>
          <a:prstGeom prst="rect">
            <a:avLst/>
          </a:prstGeom>
        </p:spPr>
      </p:pic>
      <p:grpSp>
        <p:nvGrpSpPr>
          <p:cNvPr id="15" name="Group 14"/>
          <p:cNvGrpSpPr/>
          <p:nvPr/>
        </p:nvGrpSpPr>
        <p:grpSpPr>
          <a:xfrm>
            <a:off x="5358891" y="2844840"/>
            <a:ext cx="4004641" cy="1076920"/>
            <a:chOff x="5358891" y="2844840"/>
            <a:chExt cx="4004641" cy="1076920"/>
          </a:xfrm>
        </p:grpSpPr>
        <p:sp>
          <p:nvSpPr>
            <p:cNvPr id="13" name="TextBox 12"/>
            <p:cNvSpPr txBox="1"/>
            <p:nvPr/>
          </p:nvSpPr>
          <p:spPr>
            <a:xfrm>
              <a:off x="6165267" y="2844840"/>
              <a:ext cx="2937342" cy="861774"/>
            </a:xfrm>
            <a:prstGeom prst="rect">
              <a:avLst/>
            </a:prstGeom>
            <a:noFill/>
          </p:spPr>
          <p:txBody>
            <a:bodyPr wrap="none" rtlCol="0">
              <a:spAutoFit/>
            </a:bodyPr>
            <a:lstStyle/>
            <a:p>
              <a:r>
                <a:rPr lang="en-US" sz="5000" b="1" dirty="0" err="1" smtClean="0">
                  <a:solidFill>
                    <a:srgbClr val="65B23C"/>
                  </a:solidFill>
                  <a:latin typeface="Montserrat"/>
                  <a:cs typeface="Montserrat"/>
                </a:rPr>
                <a:t>Dev</a:t>
              </a:r>
              <a:r>
                <a:rPr lang="en-US" sz="5000" b="1" dirty="0" err="1" smtClean="0">
                  <a:solidFill>
                    <a:srgbClr val="2C92D1"/>
                  </a:solidFill>
                  <a:latin typeface="Montserrat"/>
                  <a:cs typeface="Montserrat"/>
                </a:rPr>
                <a:t>Tech</a:t>
              </a:r>
              <a:endParaRPr lang="en-US" sz="5000" b="1" dirty="0" smtClean="0">
                <a:solidFill>
                  <a:srgbClr val="2C92D1"/>
                </a:solidFill>
                <a:latin typeface="Montserrat"/>
                <a:cs typeface="Montserrat"/>
              </a:endParaRPr>
            </a:p>
          </p:txBody>
        </p:sp>
        <p:sp>
          <p:nvSpPr>
            <p:cNvPr id="14" name="Rectangle 13"/>
            <p:cNvSpPr/>
            <p:nvPr/>
          </p:nvSpPr>
          <p:spPr>
            <a:xfrm>
              <a:off x="6211748" y="3552428"/>
              <a:ext cx="3151784" cy="369332"/>
            </a:xfrm>
            <a:prstGeom prst="rect">
              <a:avLst/>
            </a:prstGeom>
          </p:spPr>
          <p:txBody>
            <a:bodyPr wrap="none">
              <a:spAutoFit/>
            </a:bodyPr>
            <a:lstStyle/>
            <a:p>
              <a:r>
                <a:rPr lang="en-US" dirty="0">
                  <a:solidFill>
                    <a:srgbClr val="2C92D1"/>
                  </a:solidFill>
                  <a:latin typeface="Montserrat"/>
                  <a:cs typeface="Montserrat"/>
                </a:rPr>
                <a:t>Making </a:t>
              </a:r>
              <a:r>
                <a:rPr lang="en-US" dirty="0">
                  <a:solidFill>
                    <a:srgbClr val="65B23C"/>
                  </a:solidFill>
                  <a:latin typeface="Montserrat"/>
                  <a:cs typeface="Montserrat"/>
                </a:rPr>
                <a:t>Impact</a:t>
              </a:r>
              <a:r>
                <a:rPr lang="en-US" dirty="0">
                  <a:solidFill>
                    <a:srgbClr val="2C92D1"/>
                  </a:solidFill>
                  <a:latin typeface="Montserrat"/>
                  <a:cs typeface="Montserrat"/>
                </a:rPr>
                <a:t> with </a:t>
              </a:r>
              <a:r>
                <a:rPr lang="en-US" dirty="0">
                  <a:solidFill>
                    <a:srgbClr val="65B23C"/>
                  </a:solidFill>
                  <a:latin typeface="Montserrat"/>
                  <a:cs typeface="Montserrat"/>
                </a:rPr>
                <a:t>Tech</a:t>
              </a:r>
              <a:endParaRPr lang="en-US" dirty="0">
                <a:solidFill>
                  <a:srgbClr val="65B23C"/>
                </a:solidFill>
                <a:latin typeface="Montserrat"/>
                <a:cs typeface="Montserrat"/>
              </a:endParaRPr>
            </a:p>
          </p:txBody>
        </p:sp>
        <p:sp>
          <p:nvSpPr>
            <p:cNvPr id="18" name="Freeform 1071"/>
            <p:cNvSpPr>
              <a:spLocks noChangeArrowheads="1"/>
            </p:cNvSpPr>
            <p:nvPr/>
          </p:nvSpPr>
          <p:spPr bwMode="auto">
            <a:xfrm>
              <a:off x="5358891" y="3054903"/>
              <a:ext cx="782380" cy="779701"/>
            </a:xfrm>
            <a:custGeom>
              <a:avLst/>
              <a:gdLst>
                <a:gd name="T0" fmla="*/ 1720 w 3431"/>
                <a:gd name="T1" fmla="*/ 0 h 3424"/>
                <a:gd name="T2" fmla="*/ 1720 w 3431"/>
                <a:gd name="T3" fmla="*/ 0 h 3424"/>
                <a:gd name="T4" fmla="*/ 1720 w 3431"/>
                <a:gd name="T5" fmla="*/ 0 h 3424"/>
                <a:gd name="T6" fmla="*/ 0 w 3431"/>
                <a:gd name="T7" fmla="*/ 1711 h 3424"/>
                <a:gd name="T8" fmla="*/ 1720 w 3431"/>
                <a:gd name="T9" fmla="*/ 3423 h 3424"/>
                <a:gd name="T10" fmla="*/ 1720 w 3431"/>
                <a:gd name="T11" fmla="*/ 3423 h 3424"/>
                <a:gd name="T12" fmla="*/ 3430 w 3431"/>
                <a:gd name="T13" fmla="*/ 1711 h 3424"/>
                <a:gd name="T14" fmla="*/ 1720 w 3431"/>
                <a:gd name="T15" fmla="*/ 0 h 3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1" h="3424">
                  <a:moveTo>
                    <a:pt x="1720" y="0"/>
                  </a:moveTo>
                  <a:lnTo>
                    <a:pt x="1720" y="0"/>
                  </a:lnTo>
                  <a:lnTo>
                    <a:pt x="1720" y="0"/>
                  </a:lnTo>
                  <a:cubicBezTo>
                    <a:pt x="766" y="0"/>
                    <a:pt x="0" y="768"/>
                    <a:pt x="0" y="1711"/>
                  </a:cubicBezTo>
                  <a:cubicBezTo>
                    <a:pt x="0" y="2655"/>
                    <a:pt x="766" y="3423"/>
                    <a:pt x="1720" y="3423"/>
                  </a:cubicBezTo>
                  <a:lnTo>
                    <a:pt x="1720" y="3423"/>
                  </a:lnTo>
                  <a:cubicBezTo>
                    <a:pt x="2664" y="3423"/>
                    <a:pt x="3430" y="2655"/>
                    <a:pt x="3430" y="1711"/>
                  </a:cubicBezTo>
                  <a:cubicBezTo>
                    <a:pt x="3430" y="768"/>
                    <a:pt x="2664" y="0"/>
                    <a:pt x="1720" y="0"/>
                  </a:cubicBezTo>
                </a:path>
              </a:pathLst>
            </a:custGeom>
            <a:solidFill>
              <a:srgbClr val="65B23C"/>
            </a:solidFill>
            <a:ln>
              <a:noFill/>
            </a:ln>
            <a:effectLst/>
            <a:extLst/>
          </p:spPr>
          <p:txBody>
            <a:bodyPr wrap="none" lIns="34290" tIns="17145" rIns="34290" bIns="17145" anchor="ctr"/>
            <a:lstStyle/>
            <a:p>
              <a:pPr>
                <a:defRPr/>
              </a:pPr>
              <a:endParaRPr lang="en-US"/>
            </a:p>
          </p:txBody>
        </p:sp>
        <p:sp>
          <p:nvSpPr>
            <p:cNvPr id="20" name="Freeform 1072"/>
            <p:cNvSpPr>
              <a:spLocks noChangeArrowheads="1"/>
            </p:cNvSpPr>
            <p:nvPr/>
          </p:nvSpPr>
          <p:spPr bwMode="auto">
            <a:xfrm>
              <a:off x="5590665" y="3404152"/>
              <a:ext cx="45719" cy="45719"/>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343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a:defRPr/>
              </a:pPr>
              <a:endParaRPr lang="en-US"/>
            </a:p>
          </p:txBody>
        </p:sp>
        <p:sp>
          <p:nvSpPr>
            <p:cNvPr id="21" name="Freeform 1073"/>
            <p:cNvSpPr>
              <a:spLocks noChangeArrowheads="1"/>
            </p:cNvSpPr>
            <p:nvPr/>
          </p:nvSpPr>
          <p:spPr bwMode="auto">
            <a:xfrm>
              <a:off x="5358891" y="3053316"/>
              <a:ext cx="766303" cy="785058"/>
            </a:xfrm>
            <a:custGeom>
              <a:avLst/>
              <a:gdLst>
                <a:gd name="T0" fmla="*/ 3127 w 3367"/>
                <a:gd name="T1" fmla="*/ 1000 h 3433"/>
                <a:gd name="T2" fmla="*/ 2876 w 3367"/>
                <a:gd name="T3" fmla="*/ 879 h 3433"/>
                <a:gd name="T4" fmla="*/ 2940 w 3367"/>
                <a:gd name="T5" fmla="*/ 1091 h 3433"/>
                <a:gd name="T6" fmla="*/ 2812 w 3367"/>
                <a:gd name="T7" fmla="*/ 897 h 3433"/>
                <a:gd name="T8" fmla="*/ 2468 w 3367"/>
                <a:gd name="T9" fmla="*/ 1101 h 3433"/>
                <a:gd name="T10" fmla="*/ 2607 w 3367"/>
                <a:gd name="T11" fmla="*/ 888 h 3433"/>
                <a:gd name="T12" fmla="*/ 2849 w 3367"/>
                <a:gd name="T13" fmla="*/ 693 h 3433"/>
                <a:gd name="T14" fmla="*/ 2719 w 3367"/>
                <a:gd name="T15" fmla="*/ 536 h 3433"/>
                <a:gd name="T16" fmla="*/ 711 w 3367"/>
                <a:gd name="T17" fmla="*/ 333 h 3433"/>
                <a:gd name="T18" fmla="*/ 1016 w 3367"/>
                <a:gd name="T19" fmla="*/ 360 h 3433"/>
                <a:gd name="T20" fmla="*/ 1035 w 3367"/>
                <a:gd name="T21" fmla="*/ 232 h 3433"/>
                <a:gd name="T22" fmla="*/ 1091 w 3367"/>
                <a:gd name="T23" fmla="*/ 333 h 3433"/>
                <a:gd name="T24" fmla="*/ 1247 w 3367"/>
                <a:gd name="T25" fmla="*/ 314 h 3433"/>
                <a:gd name="T26" fmla="*/ 1424 w 3367"/>
                <a:gd name="T27" fmla="*/ 380 h 3433"/>
                <a:gd name="T28" fmla="*/ 1757 w 3367"/>
                <a:gd name="T29" fmla="*/ 389 h 3433"/>
                <a:gd name="T30" fmla="*/ 1516 w 3367"/>
                <a:gd name="T31" fmla="*/ 462 h 3433"/>
                <a:gd name="T32" fmla="*/ 1479 w 3367"/>
                <a:gd name="T33" fmla="*/ 380 h 3433"/>
                <a:gd name="T34" fmla="*/ 1368 w 3367"/>
                <a:gd name="T35" fmla="*/ 462 h 3433"/>
                <a:gd name="T36" fmla="*/ 1110 w 3367"/>
                <a:gd name="T37" fmla="*/ 620 h 3433"/>
                <a:gd name="T38" fmla="*/ 1406 w 3367"/>
                <a:gd name="T39" fmla="*/ 647 h 3433"/>
                <a:gd name="T40" fmla="*/ 1691 w 3367"/>
                <a:gd name="T41" fmla="*/ 555 h 3433"/>
                <a:gd name="T42" fmla="*/ 1720 w 3367"/>
                <a:gd name="T43" fmla="*/ 804 h 3433"/>
                <a:gd name="T44" fmla="*/ 1655 w 3367"/>
                <a:gd name="T45" fmla="*/ 841 h 3433"/>
                <a:gd name="T46" fmla="*/ 1636 w 3367"/>
                <a:gd name="T47" fmla="*/ 786 h 3433"/>
                <a:gd name="T48" fmla="*/ 1534 w 3367"/>
                <a:gd name="T49" fmla="*/ 759 h 3433"/>
                <a:gd name="T50" fmla="*/ 1534 w 3367"/>
                <a:gd name="T51" fmla="*/ 823 h 3433"/>
                <a:gd name="T52" fmla="*/ 1285 w 3367"/>
                <a:gd name="T53" fmla="*/ 971 h 3433"/>
                <a:gd name="T54" fmla="*/ 952 w 3367"/>
                <a:gd name="T55" fmla="*/ 1322 h 3433"/>
                <a:gd name="T56" fmla="*/ 609 w 3367"/>
                <a:gd name="T57" fmla="*/ 1527 h 3433"/>
                <a:gd name="T58" fmla="*/ 905 w 3367"/>
                <a:gd name="T59" fmla="*/ 1739 h 3433"/>
                <a:gd name="T60" fmla="*/ 1377 w 3367"/>
                <a:gd name="T61" fmla="*/ 1702 h 3433"/>
                <a:gd name="T62" fmla="*/ 1720 w 3367"/>
                <a:gd name="T63" fmla="*/ 2017 h 3433"/>
                <a:gd name="T64" fmla="*/ 1942 w 3367"/>
                <a:gd name="T65" fmla="*/ 2276 h 3433"/>
                <a:gd name="T66" fmla="*/ 1748 w 3367"/>
                <a:gd name="T67" fmla="*/ 2701 h 3433"/>
                <a:gd name="T68" fmla="*/ 1433 w 3367"/>
                <a:gd name="T69" fmla="*/ 2988 h 3433"/>
                <a:gd name="T70" fmla="*/ 1507 w 3367"/>
                <a:gd name="T71" fmla="*/ 3145 h 3433"/>
                <a:gd name="T72" fmla="*/ 1349 w 3367"/>
                <a:gd name="T73" fmla="*/ 3220 h 3433"/>
                <a:gd name="T74" fmla="*/ 1210 w 3367"/>
                <a:gd name="T75" fmla="*/ 2424 h 3433"/>
                <a:gd name="T76" fmla="*/ 934 w 3367"/>
                <a:gd name="T77" fmla="*/ 1962 h 3433"/>
                <a:gd name="T78" fmla="*/ 656 w 3367"/>
                <a:gd name="T79" fmla="*/ 1638 h 3433"/>
                <a:gd name="T80" fmla="*/ 415 w 3367"/>
                <a:gd name="T81" fmla="*/ 1443 h 3433"/>
                <a:gd name="T82" fmla="*/ 332 w 3367"/>
                <a:gd name="T83" fmla="*/ 1443 h 3433"/>
                <a:gd name="T84" fmla="*/ 0 w 3367"/>
                <a:gd name="T85" fmla="*/ 1720 h 3433"/>
                <a:gd name="T86" fmla="*/ 2931 w 3367"/>
                <a:gd name="T87" fmla="*/ 2600 h 3433"/>
                <a:gd name="T88" fmla="*/ 2830 w 3367"/>
                <a:gd name="T89" fmla="*/ 1878 h 3433"/>
                <a:gd name="T90" fmla="*/ 2441 w 3367"/>
                <a:gd name="T91" fmla="*/ 1869 h 3433"/>
                <a:gd name="T92" fmla="*/ 2201 w 3367"/>
                <a:gd name="T93" fmla="*/ 1470 h 3433"/>
                <a:gd name="T94" fmla="*/ 2589 w 3367"/>
                <a:gd name="T95" fmla="*/ 1128 h 3433"/>
                <a:gd name="T96" fmla="*/ 3052 w 3367"/>
                <a:gd name="T97" fmla="*/ 1240 h 3433"/>
                <a:gd name="T98" fmla="*/ 3320 w 3367"/>
                <a:gd name="T99" fmla="*/ 1101 h 3433"/>
                <a:gd name="T100" fmla="*/ 2626 w 3367"/>
                <a:gd name="T101" fmla="*/ 693 h 3433"/>
                <a:gd name="T102" fmla="*/ 2534 w 3367"/>
                <a:gd name="T103" fmla="*/ 713 h 3433"/>
                <a:gd name="T104" fmla="*/ 2414 w 3367"/>
                <a:gd name="T105" fmla="*/ 713 h 3433"/>
                <a:gd name="T106" fmla="*/ 2459 w 3367"/>
                <a:gd name="T107" fmla="*/ 749 h 3433"/>
                <a:gd name="T108" fmla="*/ 1452 w 3367"/>
                <a:gd name="T109" fmla="*/ 907 h 3433"/>
                <a:gd name="T110" fmla="*/ 1581 w 3367"/>
                <a:gd name="T111" fmla="*/ 888 h 3433"/>
                <a:gd name="T112" fmla="*/ 1516 w 3367"/>
                <a:gd name="T113" fmla="*/ 888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7" h="3433">
                  <a:moveTo>
                    <a:pt x="3320" y="1101"/>
                  </a:moveTo>
                  <a:lnTo>
                    <a:pt x="3320" y="1101"/>
                  </a:lnTo>
                  <a:cubicBezTo>
                    <a:pt x="3227" y="1101"/>
                    <a:pt x="3227" y="1101"/>
                    <a:pt x="3227" y="1101"/>
                  </a:cubicBezTo>
                  <a:cubicBezTo>
                    <a:pt x="3182" y="1055"/>
                    <a:pt x="3182" y="1055"/>
                    <a:pt x="3182" y="1055"/>
                  </a:cubicBezTo>
                  <a:cubicBezTo>
                    <a:pt x="3172" y="971"/>
                    <a:pt x="3172" y="971"/>
                    <a:pt x="3172" y="971"/>
                  </a:cubicBezTo>
                  <a:cubicBezTo>
                    <a:pt x="3127" y="1000"/>
                    <a:pt x="3127" y="1000"/>
                    <a:pt x="3127" y="1000"/>
                  </a:cubicBezTo>
                  <a:cubicBezTo>
                    <a:pt x="3108" y="1091"/>
                    <a:pt x="3108" y="1091"/>
                    <a:pt x="3108" y="1091"/>
                  </a:cubicBezTo>
                  <a:cubicBezTo>
                    <a:pt x="3043" y="1027"/>
                    <a:pt x="3043" y="1027"/>
                    <a:pt x="3043" y="1027"/>
                  </a:cubicBezTo>
                  <a:cubicBezTo>
                    <a:pt x="3033" y="952"/>
                    <a:pt x="3033" y="952"/>
                    <a:pt x="3033" y="952"/>
                  </a:cubicBezTo>
                  <a:cubicBezTo>
                    <a:pt x="2969" y="897"/>
                    <a:pt x="2969" y="897"/>
                    <a:pt x="2969" y="897"/>
                  </a:cubicBezTo>
                  <a:cubicBezTo>
                    <a:pt x="2949" y="879"/>
                    <a:pt x="2949" y="879"/>
                    <a:pt x="2949" y="879"/>
                  </a:cubicBezTo>
                  <a:cubicBezTo>
                    <a:pt x="2876" y="879"/>
                    <a:pt x="2876" y="879"/>
                    <a:pt x="2876" y="879"/>
                  </a:cubicBezTo>
                  <a:cubicBezTo>
                    <a:pt x="2894" y="943"/>
                    <a:pt x="2894" y="943"/>
                    <a:pt x="2894" y="943"/>
                  </a:cubicBezTo>
                  <a:cubicBezTo>
                    <a:pt x="2988" y="989"/>
                    <a:pt x="2988" y="989"/>
                    <a:pt x="2988" y="989"/>
                  </a:cubicBezTo>
                  <a:cubicBezTo>
                    <a:pt x="3006" y="1009"/>
                    <a:pt x="3006" y="1009"/>
                    <a:pt x="3006" y="1009"/>
                  </a:cubicBezTo>
                  <a:cubicBezTo>
                    <a:pt x="2988" y="1018"/>
                    <a:pt x="2988" y="1018"/>
                    <a:pt x="2988" y="1018"/>
                  </a:cubicBezTo>
                  <a:cubicBezTo>
                    <a:pt x="2988" y="1073"/>
                    <a:pt x="2988" y="1073"/>
                    <a:pt x="2988" y="1073"/>
                  </a:cubicBezTo>
                  <a:cubicBezTo>
                    <a:pt x="2940" y="1091"/>
                    <a:pt x="2940" y="1091"/>
                    <a:pt x="2940" y="1091"/>
                  </a:cubicBezTo>
                  <a:cubicBezTo>
                    <a:pt x="2904" y="1082"/>
                    <a:pt x="2904" y="1082"/>
                    <a:pt x="2904" y="1082"/>
                  </a:cubicBezTo>
                  <a:cubicBezTo>
                    <a:pt x="2876" y="1046"/>
                    <a:pt x="2876" y="1046"/>
                    <a:pt x="2876" y="1046"/>
                  </a:cubicBezTo>
                  <a:cubicBezTo>
                    <a:pt x="2940" y="1055"/>
                    <a:pt x="2940" y="1055"/>
                    <a:pt x="2940" y="1055"/>
                  </a:cubicBezTo>
                  <a:cubicBezTo>
                    <a:pt x="2960" y="1027"/>
                    <a:pt x="2960" y="1027"/>
                    <a:pt x="2960" y="1027"/>
                  </a:cubicBezTo>
                  <a:cubicBezTo>
                    <a:pt x="2821" y="943"/>
                    <a:pt x="2821" y="943"/>
                    <a:pt x="2821" y="943"/>
                  </a:cubicBezTo>
                  <a:cubicBezTo>
                    <a:pt x="2812" y="897"/>
                    <a:pt x="2812" y="897"/>
                    <a:pt x="2812" y="897"/>
                  </a:cubicBezTo>
                  <a:cubicBezTo>
                    <a:pt x="2756" y="952"/>
                    <a:pt x="2756" y="952"/>
                    <a:pt x="2756" y="952"/>
                  </a:cubicBezTo>
                  <a:cubicBezTo>
                    <a:pt x="2701" y="943"/>
                    <a:pt x="2701" y="943"/>
                    <a:pt x="2701" y="943"/>
                  </a:cubicBezTo>
                  <a:cubicBezTo>
                    <a:pt x="2617" y="1046"/>
                    <a:pt x="2617" y="1046"/>
                    <a:pt x="2617" y="1046"/>
                  </a:cubicBezTo>
                  <a:cubicBezTo>
                    <a:pt x="2598" y="1091"/>
                    <a:pt x="2598" y="1091"/>
                    <a:pt x="2598" y="1091"/>
                  </a:cubicBezTo>
                  <a:cubicBezTo>
                    <a:pt x="2552" y="1091"/>
                    <a:pt x="2552" y="1091"/>
                    <a:pt x="2552" y="1091"/>
                  </a:cubicBezTo>
                  <a:cubicBezTo>
                    <a:pt x="2468" y="1101"/>
                    <a:pt x="2468" y="1101"/>
                    <a:pt x="2468" y="1101"/>
                  </a:cubicBezTo>
                  <a:cubicBezTo>
                    <a:pt x="2423" y="1073"/>
                    <a:pt x="2423" y="1073"/>
                    <a:pt x="2423" y="1073"/>
                  </a:cubicBezTo>
                  <a:cubicBezTo>
                    <a:pt x="2404" y="980"/>
                    <a:pt x="2404" y="980"/>
                    <a:pt x="2404" y="980"/>
                  </a:cubicBezTo>
                  <a:cubicBezTo>
                    <a:pt x="2423" y="934"/>
                    <a:pt x="2423" y="934"/>
                    <a:pt x="2423" y="934"/>
                  </a:cubicBezTo>
                  <a:cubicBezTo>
                    <a:pt x="2507" y="916"/>
                    <a:pt x="2507" y="916"/>
                    <a:pt x="2507" y="916"/>
                  </a:cubicBezTo>
                  <a:cubicBezTo>
                    <a:pt x="2589" y="934"/>
                    <a:pt x="2589" y="934"/>
                    <a:pt x="2589" y="934"/>
                  </a:cubicBezTo>
                  <a:cubicBezTo>
                    <a:pt x="2607" y="888"/>
                    <a:pt x="2607" y="888"/>
                    <a:pt x="2607" y="888"/>
                  </a:cubicBezTo>
                  <a:cubicBezTo>
                    <a:pt x="2571" y="879"/>
                    <a:pt x="2571" y="879"/>
                    <a:pt x="2571" y="879"/>
                  </a:cubicBezTo>
                  <a:cubicBezTo>
                    <a:pt x="2580" y="804"/>
                    <a:pt x="2580" y="804"/>
                    <a:pt x="2580" y="804"/>
                  </a:cubicBezTo>
                  <a:cubicBezTo>
                    <a:pt x="2673" y="786"/>
                    <a:pt x="2673" y="786"/>
                    <a:pt x="2673" y="786"/>
                  </a:cubicBezTo>
                  <a:cubicBezTo>
                    <a:pt x="2728" y="704"/>
                    <a:pt x="2728" y="704"/>
                    <a:pt x="2728" y="704"/>
                  </a:cubicBezTo>
                  <a:cubicBezTo>
                    <a:pt x="2792" y="684"/>
                    <a:pt x="2792" y="684"/>
                    <a:pt x="2792" y="684"/>
                  </a:cubicBezTo>
                  <a:cubicBezTo>
                    <a:pt x="2849" y="693"/>
                    <a:pt x="2849" y="693"/>
                    <a:pt x="2849" y="693"/>
                  </a:cubicBezTo>
                  <a:cubicBezTo>
                    <a:pt x="2876" y="693"/>
                    <a:pt x="2876" y="693"/>
                    <a:pt x="2876" y="693"/>
                  </a:cubicBezTo>
                  <a:cubicBezTo>
                    <a:pt x="2867" y="610"/>
                    <a:pt x="2867" y="610"/>
                    <a:pt x="2867" y="610"/>
                  </a:cubicBezTo>
                  <a:cubicBezTo>
                    <a:pt x="2792" y="647"/>
                    <a:pt x="2792" y="647"/>
                    <a:pt x="2792" y="647"/>
                  </a:cubicBezTo>
                  <a:cubicBezTo>
                    <a:pt x="2765" y="583"/>
                    <a:pt x="2765" y="583"/>
                    <a:pt x="2765" y="583"/>
                  </a:cubicBezTo>
                  <a:cubicBezTo>
                    <a:pt x="2728" y="574"/>
                    <a:pt x="2728" y="574"/>
                    <a:pt x="2728" y="574"/>
                  </a:cubicBezTo>
                  <a:cubicBezTo>
                    <a:pt x="2719" y="536"/>
                    <a:pt x="2719" y="536"/>
                    <a:pt x="2719" y="536"/>
                  </a:cubicBezTo>
                  <a:cubicBezTo>
                    <a:pt x="2756" y="499"/>
                    <a:pt x="2756" y="499"/>
                    <a:pt x="2756" y="499"/>
                  </a:cubicBezTo>
                  <a:cubicBezTo>
                    <a:pt x="2830" y="462"/>
                    <a:pt x="2830" y="462"/>
                    <a:pt x="2830" y="462"/>
                  </a:cubicBezTo>
                  <a:cubicBezTo>
                    <a:pt x="2849" y="435"/>
                    <a:pt x="2849" y="435"/>
                    <a:pt x="2849" y="435"/>
                  </a:cubicBezTo>
                  <a:cubicBezTo>
                    <a:pt x="2552" y="166"/>
                    <a:pt x="2154" y="0"/>
                    <a:pt x="1720" y="0"/>
                  </a:cubicBezTo>
                  <a:lnTo>
                    <a:pt x="1720" y="0"/>
                  </a:lnTo>
                  <a:cubicBezTo>
                    <a:pt x="1340" y="0"/>
                    <a:pt x="998" y="120"/>
                    <a:pt x="711" y="333"/>
                  </a:cubicBezTo>
                  <a:cubicBezTo>
                    <a:pt x="795" y="333"/>
                    <a:pt x="795" y="333"/>
                    <a:pt x="795" y="333"/>
                  </a:cubicBezTo>
                  <a:cubicBezTo>
                    <a:pt x="832" y="351"/>
                    <a:pt x="832" y="351"/>
                    <a:pt x="832" y="351"/>
                  </a:cubicBezTo>
                  <a:cubicBezTo>
                    <a:pt x="905" y="369"/>
                    <a:pt x="905" y="369"/>
                    <a:pt x="905" y="369"/>
                  </a:cubicBezTo>
                  <a:cubicBezTo>
                    <a:pt x="914" y="398"/>
                    <a:pt x="914" y="398"/>
                    <a:pt x="914" y="398"/>
                  </a:cubicBezTo>
                  <a:cubicBezTo>
                    <a:pt x="1026" y="398"/>
                    <a:pt x="1026" y="398"/>
                    <a:pt x="1026" y="398"/>
                  </a:cubicBezTo>
                  <a:cubicBezTo>
                    <a:pt x="1016" y="360"/>
                    <a:pt x="1016" y="360"/>
                    <a:pt x="1016" y="360"/>
                  </a:cubicBezTo>
                  <a:cubicBezTo>
                    <a:pt x="914" y="360"/>
                    <a:pt x="914" y="360"/>
                    <a:pt x="914" y="360"/>
                  </a:cubicBezTo>
                  <a:cubicBezTo>
                    <a:pt x="934" y="333"/>
                    <a:pt x="934" y="333"/>
                    <a:pt x="934" y="333"/>
                  </a:cubicBezTo>
                  <a:cubicBezTo>
                    <a:pt x="925" y="305"/>
                    <a:pt x="925" y="305"/>
                    <a:pt x="925" y="305"/>
                  </a:cubicBezTo>
                  <a:cubicBezTo>
                    <a:pt x="832" y="305"/>
                    <a:pt x="832" y="305"/>
                    <a:pt x="832" y="305"/>
                  </a:cubicBezTo>
                  <a:cubicBezTo>
                    <a:pt x="934" y="232"/>
                    <a:pt x="934" y="232"/>
                    <a:pt x="934" y="232"/>
                  </a:cubicBezTo>
                  <a:cubicBezTo>
                    <a:pt x="1035" y="232"/>
                    <a:pt x="1035" y="232"/>
                    <a:pt x="1035" y="232"/>
                  </a:cubicBezTo>
                  <a:cubicBezTo>
                    <a:pt x="1082" y="296"/>
                    <a:pt x="1082" y="296"/>
                    <a:pt x="1082" y="296"/>
                  </a:cubicBezTo>
                  <a:cubicBezTo>
                    <a:pt x="1155" y="305"/>
                    <a:pt x="1155" y="305"/>
                    <a:pt x="1155" y="305"/>
                  </a:cubicBezTo>
                  <a:cubicBezTo>
                    <a:pt x="1201" y="259"/>
                    <a:pt x="1201" y="259"/>
                    <a:pt x="1201" y="259"/>
                  </a:cubicBezTo>
                  <a:cubicBezTo>
                    <a:pt x="1229" y="278"/>
                    <a:pt x="1229" y="278"/>
                    <a:pt x="1229" y="278"/>
                  </a:cubicBezTo>
                  <a:cubicBezTo>
                    <a:pt x="1174" y="333"/>
                    <a:pt x="1174" y="333"/>
                    <a:pt x="1174" y="333"/>
                  </a:cubicBezTo>
                  <a:cubicBezTo>
                    <a:pt x="1174" y="333"/>
                    <a:pt x="1082" y="333"/>
                    <a:pt x="1091" y="333"/>
                  </a:cubicBezTo>
                  <a:lnTo>
                    <a:pt x="1091" y="398"/>
                  </a:lnTo>
                  <a:cubicBezTo>
                    <a:pt x="1201" y="398"/>
                    <a:pt x="1201" y="398"/>
                    <a:pt x="1201" y="398"/>
                  </a:cubicBezTo>
                  <a:cubicBezTo>
                    <a:pt x="1210" y="360"/>
                    <a:pt x="1210" y="360"/>
                    <a:pt x="1210" y="360"/>
                  </a:cubicBezTo>
                  <a:cubicBezTo>
                    <a:pt x="1285" y="360"/>
                    <a:pt x="1285" y="360"/>
                    <a:pt x="1285" y="360"/>
                  </a:cubicBezTo>
                  <a:cubicBezTo>
                    <a:pt x="1294" y="314"/>
                    <a:pt x="1294" y="314"/>
                    <a:pt x="1294" y="314"/>
                  </a:cubicBezTo>
                  <a:cubicBezTo>
                    <a:pt x="1247" y="314"/>
                    <a:pt x="1247" y="314"/>
                    <a:pt x="1247" y="314"/>
                  </a:cubicBezTo>
                  <a:cubicBezTo>
                    <a:pt x="1267" y="268"/>
                    <a:pt x="1267" y="268"/>
                    <a:pt x="1267" y="268"/>
                  </a:cubicBezTo>
                  <a:cubicBezTo>
                    <a:pt x="1294" y="259"/>
                    <a:pt x="1294" y="259"/>
                    <a:pt x="1294" y="259"/>
                  </a:cubicBezTo>
                  <a:cubicBezTo>
                    <a:pt x="1415" y="268"/>
                    <a:pt x="1415" y="268"/>
                    <a:pt x="1415" y="268"/>
                  </a:cubicBezTo>
                  <a:cubicBezTo>
                    <a:pt x="1349" y="323"/>
                    <a:pt x="1349" y="323"/>
                    <a:pt x="1349" y="323"/>
                  </a:cubicBezTo>
                  <a:cubicBezTo>
                    <a:pt x="1358" y="369"/>
                    <a:pt x="1358" y="369"/>
                    <a:pt x="1358" y="369"/>
                  </a:cubicBezTo>
                  <a:cubicBezTo>
                    <a:pt x="1424" y="380"/>
                    <a:pt x="1424" y="380"/>
                    <a:pt x="1424" y="380"/>
                  </a:cubicBezTo>
                  <a:cubicBezTo>
                    <a:pt x="1424" y="296"/>
                    <a:pt x="1424" y="296"/>
                    <a:pt x="1424" y="296"/>
                  </a:cubicBezTo>
                  <a:cubicBezTo>
                    <a:pt x="1479" y="268"/>
                    <a:pt x="1479" y="268"/>
                    <a:pt x="1479" y="268"/>
                  </a:cubicBezTo>
                  <a:cubicBezTo>
                    <a:pt x="1591" y="250"/>
                    <a:pt x="1591" y="250"/>
                    <a:pt x="1591" y="250"/>
                  </a:cubicBezTo>
                  <a:cubicBezTo>
                    <a:pt x="1720" y="314"/>
                    <a:pt x="1720" y="314"/>
                    <a:pt x="1720" y="314"/>
                  </a:cubicBezTo>
                  <a:cubicBezTo>
                    <a:pt x="1757" y="323"/>
                    <a:pt x="1757" y="323"/>
                    <a:pt x="1757" y="323"/>
                  </a:cubicBezTo>
                  <a:cubicBezTo>
                    <a:pt x="1757" y="389"/>
                    <a:pt x="1757" y="389"/>
                    <a:pt x="1757" y="389"/>
                  </a:cubicBezTo>
                  <a:cubicBezTo>
                    <a:pt x="1803" y="398"/>
                    <a:pt x="1803" y="398"/>
                    <a:pt x="1803" y="398"/>
                  </a:cubicBezTo>
                  <a:cubicBezTo>
                    <a:pt x="1784" y="444"/>
                    <a:pt x="1784" y="444"/>
                    <a:pt x="1784" y="444"/>
                  </a:cubicBezTo>
                  <a:cubicBezTo>
                    <a:pt x="1720" y="444"/>
                    <a:pt x="1720" y="444"/>
                    <a:pt x="1720" y="444"/>
                  </a:cubicBezTo>
                  <a:cubicBezTo>
                    <a:pt x="1711" y="444"/>
                    <a:pt x="1711" y="444"/>
                    <a:pt x="1711" y="444"/>
                  </a:cubicBezTo>
                  <a:cubicBezTo>
                    <a:pt x="1682" y="499"/>
                    <a:pt x="1682" y="499"/>
                    <a:pt x="1682" y="499"/>
                  </a:cubicBezTo>
                  <a:cubicBezTo>
                    <a:pt x="1516" y="462"/>
                    <a:pt x="1516" y="462"/>
                    <a:pt x="1516" y="462"/>
                  </a:cubicBezTo>
                  <a:cubicBezTo>
                    <a:pt x="1655" y="398"/>
                    <a:pt x="1655" y="398"/>
                    <a:pt x="1655" y="398"/>
                  </a:cubicBezTo>
                  <a:cubicBezTo>
                    <a:pt x="1600" y="351"/>
                    <a:pt x="1600" y="351"/>
                    <a:pt x="1600" y="351"/>
                  </a:cubicBezTo>
                  <a:cubicBezTo>
                    <a:pt x="1488" y="369"/>
                    <a:pt x="1488" y="369"/>
                    <a:pt x="1488" y="369"/>
                  </a:cubicBezTo>
                  <a:cubicBezTo>
                    <a:pt x="1479" y="380"/>
                    <a:pt x="1479" y="380"/>
                    <a:pt x="1479" y="380"/>
                  </a:cubicBezTo>
                  <a:lnTo>
                    <a:pt x="1479" y="380"/>
                  </a:lnTo>
                  <a:lnTo>
                    <a:pt x="1479" y="380"/>
                  </a:lnTo>
                  <a:cubicBezTo>
                    <a:pt x="1442" y="417"/>
                    <a:pt x="1442" y="417"/>
                    <a:pt x="1442" y="417"/>
                  </a:cubicBezTo>
                  <a:cubicBezTo>
                    <a:pt x="1386" y="417"/>
                    <a:pt x="1386" y="417"/>
                    <a:pt x="1386" y="417"/>
                  </a:cubicBezTo>
                  <a:cubicBezTo>
                    <a:pt x="1395" y="444"/>
                    <a:pt x="1395" y="444"/>
                    <a:pt x="1395" y="444"/>
                  </a:cubicBezTo>
                  <a:cubicBezTo>
                    <a:pt x="1415" y="453"/>
                    <a:pt x="1415" y="453"/>
                    <a:pt x="1415" y="453"/>
                  </a:cubicBezTo>
                  <a:cubicBezTo>
                    <a:pt x="1415" y="462"/>
                    <a:pt x="1415" y="462"/>
                    <a:pt x="1415" y="462"/>
                  </a:cubicBezTo>
                  <a:cubicBezTo>
                    <a:pt x="1368" y="462"/>
                    <a:pt x="1368" y="462"/>
                    <a:pt x="1368" y="462"/>
                  </a:cubicBezTo>
                  <a:cubicBezTo>
                    <a:pt x="1368" y="490"/>
                    <a:pt x="1368" y="490"/>
                    <a:pt x="1368" y="490"/>
                  </a:cubicBezTo>
                  <a:cubicBezTo>
                    <a:pt x="1322" y="490"/>
                    <a:pt x="1322" y="490"/>
                    <a:pt x="1322" y="490"/>
                  </a:cubicBezTo>
                  <a:cubicBezTo>
                    <a:pt x="1313" y="444"/>
                    <a:pt x="1313" y="444"/>
                    <a:pt x="1313" y="444"/>
                  </a:cubicBezTo>
                  <a:cubicBezTo>
                    <a:pt x="1238" y="462"/>
                    <a:pt x="1238" y="462"/>
                    <a:pt x="1238" y="462"/>
                  </a:cubicBezTo>
                  <a:cubicBezTo>
                    <a:pt x="1091" y="555"/>
                    <a:pt x="1091" y="555"/>
                    <a:pt x="1091" y="555"/>
                  </a:cubicBezTo>
                  <a:cubicBezTo>
                    <a:pt x="1110" y="620"/>
                    <a:pt x="1110" y="620"/>
                    <a:pt x="1110" y="620"/>
                  </a:cubicBezTo>
                  <a:cubicBezTo>
                    <a:pt x="1146" y="647"/>
                    <a:pt x="1146" y="647"/>
                    <a:pt x="1146" y="647"/>
                  </a:cubicBezTo>
                  <a:cubicBezTo>
                    <a:pt x="1238" y="656"/>
                    <a:pt x="1238" y="656"/>
                    <a:pt x="1238" y="656"/>
                  </a:cubicBezTo>
                  <a:cubicBezTo>
                    <a:pt x="1238" y="759"/>
                    <a:pt x="1238" y="759"/>
                    <a:pt x="1238" y="759"/>
                  </a:cubicBezTo>
                  <a:cubicBezTo>
                    <a:pt x="1276" y="749"/>
                    <a:pt x="1276" y="749"/>
                    <a:pt x="1276" y="749"/>
                  </a:cubicBezTo>
                  <a:cubicBezTo>
                    <a:pt x="1313" y="675"/>
                    <a:pt x="1313" y="675"/>
                    <a:pt x="1313" y="675"/>
                  </a:cubicBezTo>
                  <a:cubicBezTo>
                    <a:pt x="1406" y="647"/>
                    <a:pt x="1406" y="647"/>
                    <a:pt x="1406" y="647"/>
                  </a:cubicBezTo>
                  <a:cubicBezTo>
                    <a:pt x="1406" y="526"/>
                    <a:pt x="1406" y="526"/>
                    <a:pt x="1406" y="526"/>
                  </a:cubicBezTo>
                  <a:cubicBezTo>
                    <a:pt x="1452" y="490"/>
                    <a:pt x="1452" y="490"/>
                    <a:pt x="1452" y="490"/>
                  </a:cubicBezTo>
                  <a:cubicBezTo>
                    <a:pt x="1572" y="517"/>
                    <a:pt x="1572" y="517"/>
                    <a:pt x="1572" y="517"/>
                  </a:cubicBezTo>
                  <a:cubicBezTo>
                    <a:pt x="1563" y="592"/>
                    <a:pt x="1563" y="592"/>
                    <a:pt x="1563" y="592"/>
                  </a:cubicBezTo>
                  <a:cubicBezTo>
                    <a:pt x="1600" y="592"/>
                    <a:pt x="1600" y="592"/>
                    <a:pt x="1600" y="592"/>
                  </a:cubicBezTo>
                  <a:cubicBezTo>
                    <a:pt x="1691" y="555"/>
                    <a:pt x="1691" y="555"/>
                    <a:pt x="1691" y="555"/>
                  </a:cubicBezTo>
                  <a:cubicBezTo>
                    <a:pt x="1691" y="656"/>
                    <a:pt x="1691" y="656"/>
                    <a:pt x="1691" y="656"/>
                  </a:cubicBezTo>
                  <a:cubicBezTo>
                    <a:pt x="1720" y="675"/>
                    <a:pt x="1720" y="675"/>
                    <a:pt x="1720" y="675"/>
                  </a:cubicBezTo>
                  <a:cubicBezTo>
                    <a:pt x="1757" y="693"/>
                    <a:pt x="1757" y="693"/>
                    <a:pt x="1757" y="693"/>
                  </a:cubicBezTo>
                  <a:cubicBezTo>
                    <a:pt x="1757" y="749"/>
                    <a:pt x="1757" y="749"/>
                    <a:pt x="1757" y="749"/>
                  </a:cubicBezTo>
                  <a:cubicBezTo>
                    <a:pt x="1720" y="768"/>
                    <a:pt x="1720" y="768"/>
                    <a:pt x="1720" y="768"/>
                  </a:cubicBezTo>
                  <a:cubicBezTo>
                    <a:pt x="1720" y="804"/>
                    <a:pt x="1720" y="804"/>
                    <a:pt x="1720" y="804"/>
                  </a:cubicBezTo>
                  <a:cubicBezTo>
                    <a:pt x="1775" y="832"/>
                    <a:pt x="1775" y="832"/>
                    <a:pt x="1775" y="832"/>
                  </a:cubicBezTo>
                  <a:cubicBezTo>
                    <a:pt x="1775" y="870"/>
                    <a:pt x="1775" y="870"/>
                    <a:pt x="1775" y="870"/>
                  </a:cubicBezTo>
                  <a:cubicBezTo>
                    <a:pt x="1748" y="870"/>
                    <a:pt x="1748" y="870"/>
                    <a:pt x="1748" y="870"/>
                  </a:cubicBezTo>
                  <a:lnTo>
                    <a:pt x="1748" y="870"/>
                  </a:lnTo>
                  <a:cubicBezTo>
                    <a:pt x="1720" y="861"/>
                    <a:pt x="1720" y="861"/>
                    <a:pt x="1720" y="861"/>
                  </a:cubicBezTo>
                  <a:cubicBezTo>
                    <a:pt x="1655" y="841"/>
                    <a:pt x="1655" y="841"/>
                    <a:pt x="1655" y="841"/>
                  </a:cubicBezTo>
                  <a:cubicBezTo>
                    <a:pt x="1646" y="814"/>
                    <a:pt x="1646" y="814"/>
                    <a:pt x="1646" y="814"/>
                  </a:cubicBezTo>
                  <a:lnTo>
                    <a:pt x="1646" y="814"/>
                  </a:lnTo>
                  <a:cubicBezTo>
                    <a:pt x="1673" y="795"/>
                    <a:pt x="1673" y="795"/>
                    <a:pt x="1673" y="795"/>
                  </a:cubicBezTo>
                  <a:cubicBezTo>
                    <a:pt x="1673" y="768"/>
                    <a:pt x="1673" y="768"/>
                    <a:pt x="1673" y="768"/>
                  </a:cubicBezTo>
                  <a:cubicBezTo>
                    <a:pt x="1646" y="759"/>
                    <a:pt x="1646" y="759"/>
                    <a:pt x="1646" y="759"/>
                  </a:cubicBezTo>
                  <a:cubicBezTo>
                    <a:pt x="1636" y="786"/>
                    <a:pt x="1636" y="786"/>
                    <a:pt x="1636" y="786"/>
                  </a:cubicBezTo>
                  <a:cubicBezTo>
                    <a:pt x="1591" y="786"/>
                    <a:pt x="1591" y="786"/>
                    <a:pt x="1591" y="786"/>
                  </a:cubicBezTo>
                  <a:cubicBezTo>
                    <a:pt x="1581" y="786"/>
                    <a:pt x="1581" y="786"/>
                    <a:pt x="1581" y="786"/>
                  </a:cubicBezTo>
                  <a:lnTo>
                    <a:pt x="1581" y="786"/>
                  </a:lnTo>
                  <a:cubicBezTo>
                    <a:pt x="1563" y="795"/>
                    <a:pt x="1563" y="795"/>
                    <a:pt x="1563" y="795"/>
                  </a:cubicBezTo>
                  <a:cubicBezTo>
                    <a:pt x="1554" y="768"/>
                    <a:pt x="1554" y="768"/>
                    <a:pt x="1554" y="768"/>
                  </a:cubicBezTo>
                  <a:cubicBezTo>
                    <a:pt x="1534" y="759"/>
                    <a:pt x="1534" y="759"/>
                    <a:pt x="1534" y="759"/>
                  </a:cubicBezTo>
                  <a:cubicBezTo>
                    <a:pt x="1497" y="759"/>
                    <a:pt x="1497" y="759"/>
                    <a:pt x="1497" y="759"/>
                  </a:cubicBezTo>
                  <a:cubicBezTo>
                    <a:pt x="1479" y="768"/>
                    <a:pt x="1479" y="768"/>
                    <a:pt x="1479" y="768"/>
                  </a:cubicBezTo>
                  <a:cubicBezTo>
                    <a:pt x="1479" y="804"/>
                    <a:pt x="1479" y="804"/>
                    <a:pt x="1479" y="804"/>
                  </a:cubicBezTo>
                  <a:cubicBezTo>
                    <a:pt x="1507" y="814"/>
                    <a:pt x="1507" y="814"/>
                    <a:pt x="1507" y="814"/>
                  </a:cubicBezTo>
                  <a:cubicBezTo>
                    <a:pt x="1543" y="814"/>
                    <a:pt x="1543" y="814"/>
                    <a:pt x="1543" y="814"/>
                  </a:cubicBezTo>
                  <a:cubicBezTo>
                    <a:pt x="1534" y="823"/>
                    <a:pt x="1534" y="823"/>
                    <a:pt x="1534" y="823"/>
                  </a:cubicBezTo>
                  <a:cubicBezTo>
                    <a:pt x="1507" y="850"/>
                    <a:pt x="1507" y="850"/>
                    <a:pt x="1507" y="850"/>
                  </a:cubicBezTo>
                  <a:cubicBezTo>
                    <a:pt x="1488" y="832"/>
                    <a:pt x="1488" y="832"/>
                    <a:pt x="1488" y="832"/>
                  </a:cubicBezTo>
                  <a:cubicBezTo>
                    <a:pt x="1461" y="823"/>
                    <a:pt x="1461" y="823"/>
                    <a:pt x="1461" y="823"/>
                  </a:cubicBezTo>
                  <a:cubicBezTo>
                    <a:pt x="1386" y="897"/>
                    <a:pt x="1386" y="897"/>
                    <a:pt x="1386" y="897"/>
                  </a:cubicBezTo>
                  <a:cubicBezTo>
                    <a:pt x="1395" y="907"/>
                    <a:pt x="1395" y="907"/>
                    <a:pt x="1395" y="907"/>
                  </a:cubicBezTo>
                  <a:cubicBezTo>
                    <a:pt x="1285" y="971"/>
                    <a:pt x="1285" y="971"/>
                    <a:pt x="1285" y="971"/>
                  </a:cubicBezTo>
                  <a:cubicBezTo>
                    <a:pt x="1183" y="1082"/>
                    <a:pt x="1183" y="1082"/>
                    <a:pt x="1183" y="1082"/>
                  </a:cubicBezTo>
                  <a:cubicBezTo>
                    <a:pt x="1174" y="1128"/>
                    <a:pt x="1174" y="1128"/>
                    <a:pt x="1174" y="1128"/>
                  </a:cubicBezTo>
                  <a:cubicBezTo>
                    <a:pt x="1071" y="1194"/>
                    <a:pt x="1071" y="1194"/>
                    <a:pt x="1071" y="1194"/>
                  </a:cubicBezTo>
                  <a:cubicBezTo>
                    <a:pt x="1016" y="1249"/>
                    <a:pt x="1016" y="1249"/>
                    <a:pt x="1016" y="1249"/>
                  </a:cubicBezTo>
                  <a:cubicBezTo>
                    <a:pt x="1016" y="1360"/>
                    <a:pt x="1016" y="1360"/>
                    <a:pt x="1016" y="1360"/>
                  </a:cubicBezTo>
                  <a:cubicBezTo>
                    <a:pt x="952" y="1322"/>
                    <a:pt x="952" y="1322"/>
                    <a:pt x="952" y="1322"/>
                  </a:cubicBezTo>
                  <a:cubicBezTo>
                    <a:pt x="952" y="1258"/>
                    <a:pt x="952" y="1258"/>
                    <a:pt x="952" y="1258"/>
                  </a:cubicBezTo>
                  <a:cubicBezTo>
                    <a:pt x="748" y="1258"/>
                    <a:pt x="748" y="1258"/>
                    <a:pt x="748" y="1258"/>
                  </a:cubicBezTo>
                  <a:cubicBezTo>
                    <a:pt x="638" y="1313"/>
                    <a:pt x="638" y="1313"/>
                    <a:pt x="638" y="1313"/>
                  </a:cubicBezTo>
                  <a:cubicBezTo>
                    <a:pt x="600" y="1397"/>
                    <a:pt x="600" y="1397"/>
                    <a:pt x="600" y="1397"/>
                  </a:cubicBezTo>
                  <a:cubicBezTo>
                    <a:pt x="581" y="1461"/>
                    <a:pt x="581" y="1461"/>
                    <a:pt x="581" y="1461"/>
                  </a:cubicBezTo>
                  <a:cubicBezTo>
                    <a:pt x="609" y="1527"/>
                    <a:pt x="609" y="1527"/>
                    <a:pt x="609" y="1527"/>
                  </a:cubicBezTo>
                  <a:cubicBezTo>
                    <a:pt x="693" y="1536"/>
                    <a:pt x="693" y="1536"/>
                    <a:pt x="693" y="1536"/>
                  </a:cubicBezTo>
                  <a:cubicBezTo>
                    <a:pt x="823" y="1452"/>
                    <a:pt x="823" y="1452"/>
                    <a:pt x="823" y="1452"/>
                  </a:cubicBezTo>
                  <a:cubicBezTo>
                    <a:pt x="832" y="1499"/>
                    <a:pt x="832" y="1499"/>
                    <a:pt x="832" y="1499"/>
                  </a:cubicBezTo>
                  <a:cubicBezTo>
                    <a:pt x="795" y="1572"/>
                    <a:pt x="795" y="1572"/>
                    <a:pt x="795" y="1572"/>
                  </a:cubicBezTo>
                  <a:cubicBezTo>
                    <a:pt x="896" y="1591"/>
                    <a:pt x="896" y="1591"/>
                    <a:pt x="896" y="1591"/>
                  </a:cubicBezTo>
                  <a:cubicBezTo>
                    <a:pt x="905" y="1739"/>
                    <a:pt x="905" y="1739"/>
                    <a:pt x="905" y="1739"/>
                  </a:cubicBezTo>
                  <a:cubicBezTo>
                    <a:pt x="1035" y="1766"/>
                    <a:pt x="1035" y="1766"/>
                    <a:pt x="1035" y="1766"/>
                  </a:cubicBezTo>
                  <a:cubicBezTo>
                    <a:pt x="1128" y="1665"/>
                    <a:pt x="1128" y="1665"/>
                    <a:pt x="1128" y="1665"/>
                  </a:cubicBezTo>
                  <a:cubicBezTo>
                    <a:pt x="1229" y="1684"/>
                    <a:pt x="1229" y="1684"/>
                    <a:pt x="1229" y="1684"/>
                  </a:cubicBezTo>
                  <a:cubicBezTo>
                    <a:pt x="1267" y="1739"/>
                    <a:pt x="1267" y="1739"/>
                    <a:pt x="1267" y="1739"/>
                  </a:cubicBezTo>
                  <a:cubicBezTo>
                    <a:pt x="1368" y="1730"/>
                    <a:pt x="1368" y="1730"/>
                    <a:pt x="1368" y="1730"/>
                  </a:cubicBezTo>
                  <a:cubicBezTo>
                    <a:pt x="1377" y="1702"/>
                    <a:pt x="1377" y="1702"/>
                    <a:pt x="1377" y="1702"/>
                  </a:cubicBezTo>
                  <a:cubicBezTo>
                    <a:pt x="1433" y="1730"/>
                    <a:pt x="1433" y="1730"/>
                    <a:pt x="1433" y="1730"/>
                  </a:cubicBezTo>
                  <a:cubicBezTo>
                    <a:pt x="1488" y="1823"/>
                    <a:pt x="1488" y="1823"/>
                    <a:pt x="1488" y="1823"/>
                  </a:cubicBezTo>
                  <a:cubicBezTo>
                    <a:pt x="1600" y="1832"/>
                    <a:pt x="1600" y="1832"/>
                    <a:pt x="1600" y="1832"/>
                  </a:cubicBezTo>
                  <a:cubicBezTo>
                    <a:pt x="1636" y="1896"/>
                    <a:pt x="1636" y="1896"/>
                    <a:pt x="1636" y="1896"/>
                  </a:cubicBezTo>
                  <a:cubicBezTo>
                    <a:pt x="1646" y="1980"/>
                    <a:pt x="1646" y="1980"/>
                    <a:pt x="1646" y="1980"/>
                  </a:cubicBezTo>
                  <a:cubicBezTo>
                    <a:pt x="1720" y="2017"/>
                    <a:pt x="1720" y="2017"/>
                    <a:pt x="1720" y="2017"/>
                  </a:cubicBezTo>
                  <a:cubicBezTo>
                    <a:pt x="1766" y="2026"/>
                    <a:pt x="1766" y="2026"/>
                    <a:pt x="1766" y="2026"/>
                  </a:cubicBezTo>
                  <a:cubicBezTo>
                    <a:pt x="1914" y="2035"/>
                    <a:pt x="1914" y="2035"/>
                    <a:pt x="1914" y="2035"/>
                  </a:cubicBezTo>
                  <a:cubicBezTo>
                    <a:pt x="1960" y="2099"/>
                    <a:pt x="1960" y="2099"/>
                    <a:pt x="1960" y="2099"/>
                  </a:cubicBezTo>
                  <a:cubicBezTo>
                    <a:pt x="2024" y="2128"/>
                    <a:pt x="2024" y="2128"/>
                    <a:pt x="2024" y="2128"/>
                  </a:cubicBezTo>
                  <a:cubicBezTo>
                    <a:pt x="2015" y="2183"/>
                    <a:pt x="2015" y="2183"/>
                    <a:pt x="2015" y="2183"/>
                  </a:cubicBezTo>
                  <a:cubicBezTo>
                    <a:pt x="1942" y="2276"/>
                    <a:pt x="1942" y="2276"/>
                    <a:pt x="1942" y="2276"/>
                  </a:cubicBezTo>
                  <a:cubicBezTo>
                    <a:pt x="1923" y="2488"/>
                    <a:pt x="1923" y="2488"/>
                    <a:pt x="1923" y="2488"/>
                  </a:cubicBezTo>
                  <a:cubicBezTo>
                    <a:pt x="1849" y="2534"/>
                    <a:pt x="1849" y="2534"/>
                    <a:pt x="1849" y="2534"/>
                  </a:cubicBezTo>
                  <a:cubicBezTo>
                    <a:pt x="1757" y="2534"/>
                    <a:pt x="1757" y="2534"/>
                    <a:pt x="1757" y="2534"/>
                  </a:cubicBezTo>
                  <a:cubicBezTo>
                    <a:pt x="1720" y="2591"/>
                    <a:pt x="1720" y="2591"/>
                    <a:pt x="1720" y="2591"/>
                  </a:cubicBezTo>
                  <a:lnTo>
                    <a:pt x="1720" y="2591"/>
                  </a:lnTo>
                  <a:cubicBezTo>
                    <a:pt x="1748" y="2701"/>
                    <a:pt x="1748" y="2701"/>
                    <a:pt x="1748" y="2701"/>
                  </a:cubicBezTo>
                  <a:cubicBezTo>
                    <a:pt x="1720" y="2728"/>
                    <a:pt x="1720" y="2728"/>
                    <a:pt x="1720" y="2728"/>
                  </a:cubicBezTo>
                  <a:cubicBezTo>
                    <a:pt x="1636" y="2830"/>
                    <a:pt x="1636" y="2830"/>
                    <a:pt x="1636" y="2830"/>
                  </a:cubicBezTo>
                  <a:cubicBezTo>
                    <a:pt x="1609" y="2896"/>
                    <a:pt x="1609" y="2896"/>
                    <a:pt x="1609" y="2896"/>
                  </a:cubicBezTo>
                  <a:cubicBezTo>
                    <a:pt x="1507" y="2951"/>
                    <a:pt x="1507" y="2951"/>
                    <a:pt x="1507" y="2951"/>
                  </a:cubicBezTo>
                  <a:cubicBezTo>
                    <a:pt x="1433" y="2960"/>
                    <a:pt x="1433" y="2960"/>
                    <a:pt x="1433" y="2960"/>
                  </a:cubicBezTo>
                  <a:cubicBezTo>
                    <a:pt x="1433" y="2988"/>
                    <a:pt x="1433" y="2988"/>
                    <a:pt x="1433" y="2988"/>
                  </a:cubicBezTo>
                  <a:cubicBezTo>
                    <a:pt x="1479" y="2997"/>
                    <a:pt x="1479" y="2997"/>
                    <a:pt x="1479" y="2997"/>
                  </a:cubicBezTo>
                  <a:cubicBezTo>
                    <a:pt x="1479" y="3024"/>
                    <a:pt x="1479" y="3024"/>
                    <a:pt x="1479" y="3024"/>
                  </a:cubicBezTo>
                  <a:cubicBezTo>
                    <a:pt x="1433" y="3072"/>
                    <a:pt x="1433" y="3072"/>
                    <a:pt x="1433" y="3072"/>
                  </a:cubicBezTo>
                  <a:cubicBezTo>
                    <a:pt x="1461" y="3099"/>
                    <a:pt x="1461" y="3099"/>
                    <a:pt x="1461" y="3099"/>
                  </a:cubicBezTo>
                  <a:cubicBezTo>
                    <a:pt x="1507" y="3108"/>
                    <a:pt x="1507" y="3108"/>
                    <a:pt x="1507" y="3108"/>
                  </a:cubicBezTo>
                  <a:cubicBezTo>
                    <a:pt x="1507" y="3145"/>
                    <a:pt x="1507" y="3145"/>
                    <a:pt x="1507" y="3145"/>
                  </a:cubicBezTo>
                  <a:cubicBezTo>
                    <a:pt x="1488" y="3182"/>
                    <a:pt x="1488" y="3182"/>
                    <a:pt x="1488" y="3182"/>
                  </a:cubicBezTo>
                  <a:cubicBezTo>
                    <a:pt x="1488" y="3209"/>
                    <a:pt x="1488" y="3209"/>
                    <a:pt x="1488" y="3209"/>
                  </a:cubicBezTo>
                  <a:cubicBezTo>
                    <a:pt x="1563" y="3275"/>
                    <a:pt x="1563" y="3275"/>
                    <a:pt x="1563" y="3275"/>
                  </a:cubicBezTo>
                  <a:cubicBezTo>
                    <a:pt x="1554" y="3311"/>
                    <a:pt x="1554" y="3311"/>
                    <a:pt x="1554" y="3311"/>
                  </a:cubicBezTo>
                  <a:cubicBezTo>
                    <a:pt x="1452" y="3302"/>
                    <a:pt x="1452" y="3302"/>
                    <a:pt x="1452" y="3302"/>
                  </a:cubicBezTo>
                  <a:cubicBezTo>
                    <a:pt x="1349" y="3220"/>
                    <a:pt x="1349" y="3220"/>
                    <a:pt x="1349" y="3220"/>
                  </a:cubicBezTo>
                  <a:cubicBezTo>
                    <a:pt x="1267" y="3081"/>
                    <a:pt x="1267" y="3081"/>
                    <a:pt x="1267" y="3081"/>
                  </a:cubicBezTo>
                  <a:cubicBezTo>
                    <a:pt x="1285" y="2942"/>
                    <a:pt x="1285" y="2942"/>
                    <a:pt x="1285" y="2942"/>
                  </a:cubicBezTo>
                  <a:cubicBezTo>
                    <a:pt x="1220" y="2867"/>
                    <a:pt x="1220" y="2867"/>
                    <a:pt x="1220" y="2867"/>
                  </a:cubicBezTo>
                  <a:cubicBezTo>
                    <a:pt x="1247" y="2728"/>
                    <a:pt x="1247" y="2728"/>
                    <a:pt x="1247" y="2728"/>
                  </a:cubicBezTo>
                  <a:cubicBezTo>
                    <a:pt x="1210" y="2719"/>
                    <a:pt x="1210" y="2719"/>
                    <a:pt x="1210" y="2719"/>
                  </a:cubicBezTo>
                  <a:cubicBezTo>
                    <a:pt x="1210" y="2424"/>
                    <a:pt x="1210" y="2424"/>
                    <a:pt x="1210" y="2424"/>
                  </a:cubicBezTo>
                  <a:lnTo>
                    <a:pt x="1110" y="2350"/>
                  </a:lnTo>
                  <a:cubicBezTo>
                    <a:pt x="1100" y="2350"/>
                    <a:pt x="1053" y="2340"/>
                    <a:pt x="1053" y="2340"/>
                  </a:cubicBezTo>
                  <a:cubicBezTo>
                    <a:pt x="1044" y="2285"/>
                    <a:pt x="1044" y="2285"/>
                    <a:pt x="1044" y="2285"/>
                  </a:cubicBezTo>
                  <a:cubicBezTo>
                    <a:pt x="914" y="2119"/>
                    <a:pt x="914" y="2119"/>
                    <a:pt x="914" y="2119"/>
                  </a:cubicBezTo>
                  <a:cubicBezTo>
                    <a:pt x="925" y="2062"/>
                    <a:pt x="925" y="2062"/>
                    <a:pt x="925" y="2062"/>
                  </a:cubicBezTo>
                  <a:cubicBezTo>
                    <a:pt x="934" y="1962"/>
                    <a:pt x="934" y="1962"/>
                    <a:pt x="934" y="1962"/>
                  </a:cubicBezTo>
                  <a:cubicBezTo>
                    <a:pt x="1016" y="1905"/>
                    <a:pt x="1016" y="1905"/>
                    <a:pt x="1016" y="1905"/>
                  </a:cubicBezTo>
                  <a:cubicBezTo>
                    <a:pt x="1007" y="1794"/>
                    <a:pt x="1007" y="1794"/>
                    <a:pt x="1007" y="1794"/>
                  </a:cubicBezTo>
                  <a:cubicBezTo>
                    <a:pt x="878" y="1785"/>
                    <a:pt x="878" y="1785"/>
                    <a:pt x="878" y="1785"/>
                  </a:cubicBezTo>
                  <a:cubicBezTo>
                    <a:pt x="777" y="1665"/>
                    <a:pt x="777" y="1665"/>
                    <a:pt x="777" y="1665"/>
                  </a:cubicBezTo>
                  <a:cubicBezTo>
                    <a:pt x="702" y="1647"/>
                    <a:pt x="702" y="1647"/>
                    <a:pt x="702" y="1647"/>
                  </a:cubicBezTo>
                  <a:cubicBezTo>
                    <a:pt x="656" y="1638"/>
                    <a:pt x="656" y="1638"/>
                    <a:pt x="656" y="1638"/>
                  </a:cubicBezTo>
                  <a:cubicBezTo>
                    <a:pt x="656" y="1600"/>
                    <a:pt x="656" y="1600"/>
                    <a:pt x="656" y="1600"/>
                  </a:cubicBezTo>
                  <a:cubicBezTo>
                    <a:pt x="600" y="1591"/>
                    <a:pt x="600" y="1591"/>
                    <a:pt x="600" y="1591"/>
                  </a:cubicBezTo>
                  <a:cubicBezTo>
                    <a:pt x="600" y="1609"/>
                    <a:pt x="600" y="1609"/>
                    <a:pt x="600" y="1609"/>
                  </a:cubicBezTo>
                  <a:cubicBezTo>
                    <a:pt x="452" y="1572"/>
                    <a:pt x="452" y="1572"/>
                    <a:pt x="452" y="1572"/>
                  </a:cubicBezTo>
                  <a:cubicBezTo>
                    <a:pt x="387" y="1481"/>
                    <a:pt x="387" y="1481"/>
                    <a:pt x="387" y="1481"/>
                  </a:cubicBezTo>
                  <a:cubicBezTo>
                    <a:pt x="415" y="1443"/>
                    <a:pt x="415" y="1443"/>
                    <a:pt x="415" y="1443"/>
                  </a:cubicBezTo>
                  <a:cubicBezTo>
                    <a:pt x="323" y="1304"/>
                    <a:pt x="323" y="1304"/>
                    <a:pt x="323" y="1304"/>
                  </a:cubicBezTo>
                  <a:cubicBezTo>
                    <a:pt x="305" y="1203"/>
                    <a:pt x="305" y="1203"/>
                    <a:pt x="305" y="1203"/>
                  </a:cubicBezTo>
                  <a:cubicBezTo>
                    <a:pt x="267" y="1203"/>
                    <a:pt x="267" y="1203"/>
                    <a:pt x="267" y="1203"/>
                  </a:cubicBezTo>
                  <a:cubicBezTo>
                    <a:pt x="276" y="1294"/>
                    <a:pt x="276" y="1294"/>
                    <a:pt x="276" y="1294"/>
                  </a:cubicBezTo>
                  <a:cubicBezTo>
                    <a:pt x="342" y="1397"/>
                    <a:pt x="342" y="1397"/>
                    <a:pt x="342" y="1397"/>
                  </a:cubicBezTo>
                  <a:cubicBezTo>
                    <a:pt x="332" y="1443"/>
                    <a:pt x="332" y="1443"/>
                    <a:pt x="332" y="1443"/>
                  </a:cubicBezTo>
                  <a:cubicBezTo>
                    <a:pt x="276" y="1433"/>
                    <a:pt x="276" y="1433"/>
                    <a:pt x="276" y="1433"/>
                  </a:cubicBezTo>
                  <a:cubicBezTo>
                    <a:pt x="212" y="1313"/>
                    <a:pt x="212" y="1313"/>
                    <a:pt x="212" y="1313"/>
                  </a:cubicBezTo>
                  <a:cubicBezTo>
                    <a:pt x="212" y="1174"/>
                    <a:pt x="212" y="1174"/>
                    <a:pt x="212" y="1174"/>
                  </a:cubicBezTo>
                  <a:cubicBezTo>
                    <a:pt x="137" y="1146"/>
                    <a:pt x="137" y="1146"/>
                    <a:pt x="137" y="1146"/>
                  </a:cubicBezTo>
                  <a:cubicBezTo>
                    <a:pt x="137" y="1046"/>
                    <a:pt x="137" y="1046"/>
                    <a:pt x="137" y="1046"/>
                  </a:cubicBezTo>
                  <a:cubicBezTo>
                    <a:pt x="55" y="1249"/>
                    <a:pt x="0" y="1481"/>
                    <a:pt x="0" y="1720"/>
                  </a:cubicBezTo>
                  <a:cubicBezTo>
                    <a:pt x="0" y="2664"/>
                    <a:pt x="777" y="3432"/>
                    <a:pt x="1720" y="3432"/>
                  </a:cubicBezTo>
                  <a:lnTo>
                    <a:pt x="1720" y="3432"/>
                  </a:lnTo>
                  <a:cubicBezTo>
                    <a:pt x="2256" y="3432"/>
                    <a:pt x="2737" y="3182"/>
                    <a:pt x="3052" y="2803"/>
                  </a:cubicBezTo>
                  <a:cubicBezTo>
                    <a:pt x="2997" y="2803"/>
                    <a:pt x="2997" y="2803"/>
                    <a:pt x="2997" y="2803"/>
                  </a:cubicBezTo>
                  <a:cubicBezTo>
                    <a:pt x="2997" y="2682"/>
                    <a:pt x="2997" y="2682"/>
                    <a:pt x="2997" y="2682"/>
                  </a:cubicBezTo>
                  <a:cubicBezTo>
                    <a:pt x="2931" y="2600"/>
                    <a:pt x="2931" y="2600"/>
                    <a:pt x="2931" y="2600"/>
                  </a:cubicBezTo>
                  <a:cubicBezTo>
                    <a:pt x="2931" y="2461"/>
                    <a:pt x="2931" y="2461"/>
                    <a:pt x="2931" y="2461"/>
                  </a:cubicBezTo>
                  <a:cubicBezTo>
                    <a:pt x="2876" y="2415"/>
                    <a:pt x="2876" y="2415"/>
                    <a:pt x="2876" y="2415"/>
                  </a:cubicBezTo>
                  <a:cubicBezTo>
                    <a:pt x="2876" y="2350"/>
                    <a:pt x="2876" y="2350"/>
                    <a:pt x="2876" y="2350"/>
                  </a:cubicBezTo>
                  <a:cubicBezTo>
                    <a:pt x="2940" y="2229"/>
                    <a:pt x="2940" y="2229"/>
                    <a:pt x="2940" y="2229"/>
                  </a:cubicBezTo>
                  <a:cubicBezTo>
                    <a:pt x="2821" y="2017"/>
                    <a:pt x="2821" y="2017"/>
                    <a:pt x="2821" y="2017"/>
                  </a:cubicBezTo>
                  <a:cubicBezTo>
                    <a:pt x="2830" y="1878"/>
                    <a:pt x="2830" y="1878"/>
                    <a:pt x="2830" y="1878"/>
                  </a:cubicBezTo>
                  <a:cubicBezTo>
                    <a:pt x="2719" y="1859"/>
                    <a:pt x="2719" y="1859"/>
                    <a:pt x="2719" y="1859"/>
                  </a:cubicBezTo>
                  <a:cubicBezTo>
                    <a:pt x="2682" y="1823"/>
                    <a:pt x="2682" y="1823"/>
                    <a:pt x="2682" y="1823"/>
                  </a:cubicBezTo>
                  <a:cubicBezTo>
                    <a:pt x="2607" y="1823"/>
                    <a:pt x="2607" y="1823"/>
                    <a:pt x="2607" y="1823"/>
                  </a:cubicBezTo>
                  <a:cubicBezTo>
                    <a:pt x="2571" y="1859"/>
                    <a:pt x="2571" y="1859"/>
                    <a:pt x="2571" y="1859"/>
                  </a:cubicBezTo>
                  <a:cubicBezTo>
                    <a:pt x="2441" y="1859"/>
                    <a:pt x="2441" y="1859"/>
                    <a:pt x="2441" y="1859"/>
                  </a:cubicBezTo>
                  <a:cubicBezTo>
                    <a:pt x="2441" y="1869"/>
                    <a:pt x="2441" y="1869"/>
                    <a:pt x="2441" y="1869"/>
                  </a:cubicBezTo>
                  <a:cubicBezTo>
                    <a:pt x="2368" y="1869"/>
                    <a:pt x="2368" y="1869"/>
                    <a:pt x="2368" y="1869"/>
                  </a:cubicBezTo>
                  <a:cubicBezTo>
                    <a:pt x="2201" y="1684"/>
                    <a:pt x="2201" y="1684"/>
                    <a:pt x="2201" y="1684"/>
                  </a:cubicBezTo>
                  <a:cubicBezTo>
                    <a:pt x="2210" y="1536"/>
                    <a:pt x="2210" y="1536"/>
                    <a:pt x="2210" y="1536"/>
                  </a:cubicBezTo>
                  <a:cubicBezTo>
                    <a:pt x="2229" y="1527"/>
                    <a:pt x="2229" y="1527"/>
                    <a:pt x="2229" y="1527"/>
                  </a:cubicBezTo>
                  <a:cubicBezTo>
                    <a:pt x="2247" y="1470"/>
                    <a:pt x="2247" y="1470"/>
                    <a:pt x="2247" y="1470"/>
                  </a:cubicBezTo>
                  <a:cubicBezTo>
                    <a:pt x="2201" y="1470"/>
                    <a:pt x="2201" y="1470"/>
                    <a:pt x="2201" y="1470"/>
                  </a:cubicBezTo>
                  <a:cubicBezTo>
                    <a:pt x="2192" y="1415"/>
                    <a:pt x="2192" y="1415"/>
                    <a:pt x="2192" y="1415"/>
                  </a:cubicBezTo>
                  <a:cubicBezTo>
                    <a:pt x="2377" y="1276"/>
                    <a:pt x="2377" y="1276"/>
                    <a:pt x="2377" y="1276"/>
                  </a:cubicBezTo>
                  <a:cubicBezTo>
                    <a:pt x="2377" y="1174"/>
                    <a:pt x="2377" y="1174"/>
                    <a:pt x="2377" y="1174"/>
                  </a:cubicBezTo>
                  <a:cubicBezTo>
                    <a:pt x="2468" y="1128"/>
                    <a:pt x="2468" y="1128"/>
                    <a:pt x="2468" y="1128"/>
                  </a:cubicBezTo>
                  <a:cubicBezTo>
                    <a:pt x="2507" y="1128"/>
                    <a:pt x="2507" y="1128"/>
                    <a:pt x="2507" y="1128"/>
                  </a:cubicBezTo>
                  <a:cubicBezTo>
                    <a:pt x="2589" y="1128"/>
                    <a:pt x="2589" y="1128"/>
                    <a:pt x="2589" y="1128"/>
                  </a:cubicBezTo>
                  <a:cubicBezTo>
                    <a:pt x="2644" y="1101"/>
                    <a:pt x="2644" y="1101"/>
                    <a:pt x="2644" y="1101"/>
                  </a:cubicBezTo>
                  <a:cubicBezTo>
                    <a:pt x="2840" y="1082"/>
                    <a:pt x="2840" y="1082"/>
                    <a:pt x="2840" y="1082"/>
                  </a:cubicBezTo>
                  <a:cubicBezTo>
                    <a:pt x="2840" y="1185"/>
                    <a:pt x="2840" y="1185"/>
                    <a:pt x="2840" y="1185"/>
                  </a:cubicBezTo>
                  <a:cubicBezTo>
                    <a:pt x="2988" y="1221"/>
                    <a:pt x="2988" y="1221"/>
                    <a:pt x="2988" y="1221"/>
                  </a:cubicBezTo>
                  <a:cubicBezTo>
                    <a:pt x="3015" y="1240"/>
                    <a:pt x="3015" y="1240"/>
                    <a:pt x="3015" y="1240"/>
                  </a:cubicBezTo>
                  <a:cubicBezTo>
                    <a:pt x="3052" y="1240"/>
                    <a:pt x="3052" y="1240"/>
                    <a:pt x="3052" y="1240"/>
                  </a:cubicBezTo>
                  <a:cubicBezTo>
                    <a:pt x="3052" y="1194"/>
                    <a:pt x="3052" y="1194"/>
                    <a:pt x="3052" y="1194"/>
                  </a:cubicBezTo>
                  <a:cubicBezTo>
                    <a:pt x="3136" y="1185"/>
                    <a:pt x="3136" y="1185"/>
                    <a:pt x="3136" y="1185"/>
                  </a:cubicBezTo>
                  <a:cubicBezTo>
                    <a:pt x="3218" y="1240"/>
                    <a:pt x="3218" y="1240"/>
                    <a:pt x="3218" y="1240"/>
                  </a:cubicBezTo>
                  <a:cubicBezTo>
                    <a:pt x="3357" y="1240"/>
                    <a:pt x="3357" y="1240"/>
                    <a:pt x="3357" y="1240"/>
                  </a:cubicBezTo>
                  <a:cubicBezTo>
                    <a:pt x="3366" y="1230"/>
                    <a:pt x="3366" y="1230"/>
                    <a:pt x="3366" y="1230"/>
                  </a:cubicBezTo>
                  <a:cubicBezTo>
                    <a:pt x="3348" y="1185"/>
                    <a:pt x="3339" y="1137"/>
                    <a:pt x="3320" y="1101"/>
                  </a:cubicBezTo>
                  <a:close/>
                  <a:moveTo>
                    <a:pt x="2507" y="610"/>
                  </a:moveTo>
                  <a:lnTo>
                    <a:pt x="2507" y="610"/>
                  </a:lnTo>
                  <a:cubicBezTo>
                    <a:pt x="2525" y="583"/>
                    <a:pt x="2525" y="583"/>
                    <a:pt x="2525" y="583"/>
                  </a:cubicBezTo>
                  <a:cubicBezTo>
                    <a:pt x="2580" y="574"/>
                    <a:pt x="2580" y="574"/>
                    <a:pt x="2580" y="574"/>
                  </a:cubicBezTo>
                  <a:cubicBezTo>
                    <a:pt x="2598" y="638"/>
                    <a:pt x="2598" y="638"/>
                    <a:pt x="2598" y="638"/>
                  </a:cubicBezTo>
                  <a:cubicBezTo>
                    <a:pt x="2626" y="693"/>
                    <a:pt x="2626" y="693"/>
                    <a:pt x="2626" y="693"/>
                  </a:cubicBezTo>
                  <a:cubicBezTo>
                    <a:pt x="2644" y="713"/>
                    <a:pt x="2644" y="713"/>
                    <a:pt x="2644" y="713"/>
                  </a:cubicBezTo>
                  <a:cubicBezTo>
                    <a:pt x="2682" y="731"/>
                    <a:pt x="2682" y="731"/>
                    <a:pt x="2682" y="731"/>
                  </a:cubicBezTo>
                  <a:cubicBezTo>
                    <a:pt x="2644" y="768"/>
                    <a:pt x="2644" y="768"/>
                    <a:pt x="2644" y="768"/>
                  </a:cubicBezTo>
                  <a:cubicBezTo>
                    <a:pt x="2580" y="777"/>
                    <a:pt x="2580" y="777"/>
                    <a:pt x="2580" y="777"/>
                  </a:cubicBezTo>
                  <a:cubicBezTo>
                    <a:pt x="2534" y="777"/>
                    <a:pt x="2534" y="777"/>
                    <a:pt x="2534" y="777"/>
                  </a:cubicBezTo>
                  <a:cubicBezTo>
                    <a:pt x="2534" y="713"/>
                    <a:pt x="2534" y="713"/>
                    <a:pt x="2534" y="713"/>
                  </a:cubicBezTo>
                  <a:cubicBezTo>
                    <a:pt x="2580" y="704"/>
                    <a:pt x="2580" y="704"/>
                    <a:pt x="2580" y="704"/>
                  </a:cubicBezTo>
                  <a:cubicBezTo>
                    <a:pt x="2571" y="675"/>
                    <a:pt x="2571" y="675"/>
                    <a:pt x="2571" y="675"/>
                  </a:cubicBezTo>
                  <a:cubicBezTo>
                    <a:pt x="2534" y="656"/>
                    <a:pt x="2534" y="656"/>
                    <a:pt x="2534" y="656"/>
                  </a:cubicBezTo>
                  <a:cubicBezTo>
                    <a:pt x="2507" y="638"/>
                    <a:pt x="2507" y="638"/>
                    <a:pt x="2507" y="638"/>
                  </a:cubicBezTo>
                  <a:lnTo>
                    <a:pt x="2507" y="610"/>
                  </a:lnTo>
                  <a:close/>
                  <a:moveTo>
                    <a:pt x="2414" y="713"/>
                  </a:moveTo>
                  <a:lnTo>
                    <a:pt x="2414" y="713"/>
                  </a:lnTo>
                  <a:cubicBezTo>
                    <a:pt x="2450" y="665"/>
                    <a:pt x="2450" y="665"/>
                    <a:pt x="2450" y="665"/>
                  </a:cubicBezTo>
                  <a:cubicBezTo>
                    <a:pt x="2497" y="647"/>
                    <a:pt x="2497" y="647"/>
                    <a:pt x="2497" y="647"/>
                  </a:cubicBezTo>
                  <a:cubicBezTo>
                    <a:pt x="2525" y="665"/>
                    <a:pt x="2525" y="665"/>
                    <a:pt x="2525" y="665"/>
                  </a:cubicBezTo>
                  <a:cubicBezTo>
                    <a:pt x="2525" y="704"/>
                    <a:pt x="2525" y="704"/>
                    <a:pt x="2525" y="704"/>
                  </a:cubicBezTo>
                  <a:cubicBezTo>
                    <a:pt x="2459" y="749"/>
                    <a:pt x="2459" y="749"/>
                    <a:pt x="2459" y="749"/>
                  </a:cubicBezTo>
                  <a:cubicBezTo>
                    <a:pt x="2414" y="749"/>
                    <a:pt x="2414" y="749"/>
                    <a:pt x="2414" y="749"/>
                  </a:cubicBezTo>
                  <a:lnTo>
                    <a:pt x="2414" y="713"/>
                  </a:lnTo>
                  <a:close/>
                  <a:moveTo>
                    <a:pt x="1479" y="925"/>
                  </a:moveTo>
                  <a:lnTo>
                    <a:pt x="1479" y="925"/>
                  </a:lnTo>
                  <a:cubicBezTo>
                    <a:pt x="1452" y="934"/>
                    <a:pt x="1452" y="934"/>
                    <a:pt x="1452" y="934"/>
                  </a:cubicBezTo>
                  <a:cubicBezTo>
                    <a:pt x="1452" y="907"/>
                    <a:pt x="1452" y="907"/>
                    <a:pt x="1452" y="907"/>
                  </a:cubicBezTo>
                  <a:cubicBezTo>
                    <a:pt x="1470" y="888"/>
                    <a:pt x="1470" y="888"/>
                    <a:pt x="1470" y="888"/>
                  </a:cubicBezTo>
                  <a:cubicBezTo>
                    <a:pt x="1488" y="907"/>
                    <a:pt x="1488" y="907"/>
                    <a:pt x="1488" y="907"/>
                  </a:cubicBezTo>
                  <a:lnTo>
                    <a:pt x="1479" y="925"/>
                  </a:lnTo>
                  <a:close/>
                  <a:moveTo>
                    <a:pt x="1609" y="888"/>
                  </a:moveTo>
                  <a:lnTo>
                    <a:pt x="1609" y="888"/>
                  </a:lnTo>
                  <a:cubicBezTo>
                    <a:pt x="1581" y="888"/>
                    <a:pt x="1581" y="888"/>
                    <a:pt x="1581" y="888"/>
                  </a:cubicBezTo>
                  <a:cubicBezTo>
                    <a:pt x="1581" y="907"/>
                    <a:pt x="1581" y="907"/>
                    <a:pt x="1581" y="907"/>
                  </a:cubicBezTo>
                  <a:cubicBezTo>
                    <a:pt x="1563" y="925"/>
                    <a:pt x="1563" y="925"/>
                    <a:pt x="1563" y="925"/>
                  </a:cubicBezTo>
                  <a:cubicBezTo>
                    <a:pt x="1534" y="925"/>
                    <a:pt x="1534" y="925"/>
                    <a:pt x="1534" y="925"/>
                  </a:cubicBezTo>
                  <a:cubicBezTo>
                    <a:pt x="1525" y="916"/>
                    <a:pt x="1525" y="916"/>
                    <a:pt x="1525" y="916"/>
                  </a:cubicBezTo>
                  <a:cubicBezTo>
                    <a:pt x="1516" y="916"/>
                    <a:pt x="1516" y="916"/>
                    <a:pt x="1516" y="916"/>
                  </a:cubicBezTo>
                  <a:cubicBezTo>
                    <a:pt x="1516" y="888"/>
                    <a:pt x="1516" y="888"/>
                    <a:pt x="1516" y="888"/>
                  </a:cubicBezTo>
                  <a:cubicBezTo>
                    <a:pt x="1563" y="888"/>
                    <a:pt x="1563" y="888"/>
                    <a:pt x="1563" y="888"/>
                  </a:cubicBezTo>
                  <a:cubicBezTo>
                    <a:pt x="1572" y="861"/>
                    <a:pt x="1572" y="861"/>
                    <a:pt x="1572" y="861"/>
                  </a:cubicBezTo>
                  <a:cubicBezTo>
                    <a:pt x="1600" y="861"/>
                    <a:pt x="1600" y="861"/>
                    <a:pt x="1600" y="861"/>
                  </a:cubicBezTo>
                  <a:cubicBezTo>
                    <a:pt x="1618" y="861"/>
                    <a:pt x="1618" y="861"/>
                    <a:pt x="1618" y="861"/>
                  </a:cubicBezTo>
                  <a:lnTo>
                    <a:pt x="1609" y="888"/>
                  </a:lnTo>
                  <a:close/>
                </a:path>
              </a:pathLst>
            </a:custGeom>
            <a:solidFill>
              <a:srgbClr val="2C92D1"/>
            </a:solidFill>
            <a:ln>
              <a:noFill/>
            </a:ln>
            <a:effectLst/>
            <a:extLst/>
          </p:spPr>
          <p:txBody>
            <a:bodyPr wrap="none" lIns="34290" tIns="17145" rIns="34290" bIns="17145" anchor="ctr"/>
            <a:lstStyle/>
            <a:p>
              <a:pPr>
                <a:defRPr/>
              </a:pPr>
              <a:endParaRPr lang="en-US"/>
            </a:p>
          </p:txBody>
        </p:sp>
      </p:grpSp>
    </p:spTree>
    <p:extLst>
      <p:ext uri="{BB962C8B-B14F-4D97-AF65-F5344CB8AC3E}">
        <p14:creationId xmlns:p14="http://schemas.microsoft.com/office/powerpoint/2010/main" val="207515564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oShape 10"/>
          <p:cNvSpPr>
            <a:spLocks/>
          </p:cNvSpPr>
          <p:nvPr/>
        </p:nvSpPr>
        <p:spPr bwMode="auto">
          <a:xfrm rot="16200000" flipH="1">
            <a:off x="3599162" y="4242185"/>
            <a:ext cx="1554480" cy="152790"/>
          </a:xfrm>
          <a:prstGeom prst="roundRect">
            <a:avLst>
              <a:gd name="adj" fmla="val 50000"/>
            </a:avLst>
          </a:prstGeom>
          <a:solidFill>
            <a:srgbClr val="C0C2E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9" name="Rectangle 18"/>
          <p:cNvSpPr/>
          <p:nvPr/>
        </p:nvSpPr>
        <p:spPr>
          <a:xfrm>
            <a:off x="142875" y="-1404216"/>
            <a:ext cx="1903597" cy="553998"/>
          </a:xfrm>
          <a:prstGeom prst="rect">
            <a:avLst/>
          </a:prstGeom>
          <a:ln>
            <a:noFill/>
          </a:ln>
        </p:spPr>
        <p:txBody>
          <a:bodyPr wrap="none">
            <a:spAutoFit/>
          </a:bodyPr>
          <a:lstStyle/>
          <a:p>
            <a:r>
              <a:rPr lang="en-US" sz="3000" b="1" dirty="0" smtClean="0">
                <a:solidFill>
                  <a:srgbClr val="575769"/>
                </a:solidFill>
                <a:latin typeface="Montserrat"/>
                <a:cs typeface="Montserrat"/>
              </a:rPr>
              <a:t>Timeline</a:t>
            </a:r>
            <a:endParaRPr lang="en-US" sz="3000" b="1" dirty="0">
              <a:solidFill>
                <a:srgbClr val="575769"/>
              </a:solidFill>
              <a:latin typeface="Montserrat"/>
              <a:cs typeface="Montserrat"/>
            </a:endParaRPr>
          </a:p>
        </p:txBody>
      </p:sp>
      <p:sp>
        <p:nvSpPr>
          <p:cNvPr id="3" name="AutoShape 10"/>
          <p:cNvSpPr>
            <a:spLocks/>
          </p:cNvSpPr>
          <p:nvPr/>
        </p:nvSpPr>
        <p:spPr bwMode="auto">
          <a:xfrm rot="16200000" flipH="1">
            <a:off x="3585508" y="2687704"/>
            <a:ext cx="1554480" cy="152790"/>
          </a:xfrm>
          <a:prstGeom prst="roundRect">
            <a:avLst>
              <a:gd name="adj" fmla="val 50000"/>
            </a:avLst>
          </a:prstGeom>
          <a:solidFill>
            <a:srgbClr val="898AA6"/>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4" name="AutoShape 11"/>
          <p:cNvSpPr>
            <a:spLocks/>
          </p:cNvSpPr>
          <p:nvPr/>
        </p:nvSpPr>
        <p:spPr bwMode="auto">
          <a:xfrm rot="16200000" flipH="1">
            <a:off x="3587630" y="1053352"/>
            <a:ext cx="1555791" cy="153888"/>
          </a:xfrm>
          <a:prstGeom prst="roundRect">
            <a:avLst>
              <a:gd name="adj" fmla="val 50000"/>
            </a:avLst>
          </a:prstGeom>
          <a:solidFill>
            <a:srgbClr val="575769"/>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nvGrpSpPr>
          <p:cNvPr id="5" name="Group 4"/>
          <p:cNvGrpSpPr/>
          <p:nvPr/>
        </p:nvGrpSpPr>
        <p:grpSpPr>
          <a:xfrm rot="16200000" flipH="1">
            <a:off x="4189355" y="87067"/>
            <a:ext cx="349017" cy="349108"/>
            <a:chOff x="2255370" y="6982392"/>
            <a:chExt cx="960187" cy="960436"/>
          </a:xfrm>
          <a:solidFill>
            <a:srgbClr val="575769"/>
          </a:solidFill>
        </p:grpSpPr>
        <p:sp>
          <p:nvSpPr>
            <p:cNvPr id="6" name="AutoShape 13"/>
            <p:cNvSpPr>
              <a:spLocks/>
            </p:cNvSpPr>
            <p:nvPr/>
          </p:nvSpPr>
          <p:spPr bwMode="auto">
            <a:xfrm>
              <a:off x="2255370"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7" name="AutoShape 14"/>
            <p:cNvSpPr>
              <a:spLocks/>
            </p:cNvSpPr>
            <p:nvPr/>
          </p:nvSpPr>
          <p:spPr bwMode="auto">
            <a:xfrm>
              <a:off x="2550688"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8" name="Group 7"/>
          <p:cNvGrpSpPr/>
          <p:nvPr/>
        </p:nvGrpSpPr>
        <p:grpSpPr>
          <a:xfrm rot="16200000" flipH="1">
            <a:off x="4189355" y="1781539"/>
            <a:ext cx="349017" cy="349108"/>
            <a:chOff x="7222994" y="6982392"/>
            <a:chExt cx="960187" cy="960436"/>
          </a:xfrm>
          <a:solidFill>
            <a:srgbClr val="898AA6"/>
          </a:solidFill>
        </p:grpSpPr>
        <p:sp>
          <p:nvSpPr>
            <p:cNvPr id="9" name="AutoShape 19"/>
            <p:cNvSpPr>
              <a:spLocks/>
            </p:cNvSpPr>
            <p:nvPr/>
          </p:nvSpPr>
          <p:spPr bwMode="auto">
            <a:xfrm>
              <a:off x="7222994" y="6982392"/>
              <a:ext cx="960187"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0" name="AutoShape 20"/>
            <p:cNvSpPr>
              <a:spLocks/>
            </p:cNvSpPr>
            <p:nvPr/>
          </p:nvSpPr>
          <p:spPr bwMode="auto">
            <a:xfrm>
              <a:off x="7496033" y="7255500"/>
              <a:ext cx="414109"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grpSp>
        <p:nvGrpSpPr>
          <p:cNvPr id="11" name="Group 10"/>
          <p:cNvGrpSpPr/>
          <p:nvPr/>
        </p:nvGrpSpPr>
        <p:grpSpPr>
          <a:xfrm rot="16200000" flipH="1">
            <a:off x="4189769" y="3366785"/>
            <a:ext cx="348191" cy="349108"/>
            <a:chOff x="12255091" y="6982392"/>
            <a:chExt cx="957910" cy="960436"/>
          </a:xfrm>
          <a:solidFill>
            <a:srgbClr val="D3D5FF"/>
          </a:solidFill>
        </p:grpSpPr>
        <p:sp>
          <p:nvSpPr>
            <p:cNvPr id="12" name="AutoShape 28"/>
            <p:cNvSpPr>
              <a:spLocks/>
            </p:cNvSpPr>
            <p:nvPr/>
          </p:nvSpPr>
          <p:spPr bwMode="auto">
            <a:xfrm>
              <a:off x="12255091" y="6982392"/>
              <a:ext cx="957910" cy="960436"/>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grp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3" name="AutoShape 29"/>
            <p:cNvSpPr>
              <a:spLocks/>
            </p:cNvSpPr>
            <p:nvPr/>
          </p:nvSpPr>
          <p:spPr bwMode="auto">
            <a:xfrm>
              <a:off x="12525854" y="7255500"/>
              <a:ext cx="416385" cy="414214"/>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9" y="6724"/>
                    <a:pt x="20639" y="12953"/>
                    <a:pt x="16796" y="16796"/>
                  </a:cubicBezTo>
                  <a:cubicBezTo>
                    <a:pt x="12953" y="20639"/>
                    <a:pt x="6724" y="20639"/>
                    <a:pt x="2881" y="16796"/>
                  </a:cubicBezTo>
                  <a:cubicBezTo>
                    <a:pt x="-961" y="12953"/>
                    <a:pt x="-961" y="6724"/>
                    <a:pt x="2881" y="2881"/>
                  </a:cubicBezTo>
                  <a:cubicBezTo>
                    <a:pt x="6724" y="-961"/>
                    <a:pt x="12953" y="-961"/>
                    <a:pt x="16796" y="2881"/>
                  </a:cubicBezTo>
                </a:path>
              </a:pathLst>
            </a:custGeom>
            <a:solidFill>
              <a:schemeClr val="bg1"/>
            </a:solidFill>
            <a:ln w="25400" cap="flat" cmpd="sng">
              <a:solidFill>
                <a:srgbClr val="000000">
                  <a:alpha val="0"/>
                </a:srgbClr>
              </a:solidFill>
              <a:prstDash val="solid"/>
              <a:miter lim="0"/>
              <a:headEnd/>
              <a:tailEnd/>
            </a:ln>
            <a:effectLst/>
            <a:extLst/>
          </p:spPr>
          <p:txBody>
            <a:bodyPr lIns="0" tIns="0" rIns="0" bIns="0" anchor="ctr"/>
            <a:lstStyle/>
            <a:p>
              <a:pPr>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grpSp>
      <p:sp>
        <p:nvSpPr>
          <p:cNvPr id="14" name="AutoShape 54"/>
          <p:cNvSpPr>
            <a:spLocks/>
          </p:cNvSpPr>
          <p:nvPr/>
        </p:nvSpPr>
        <p:spPr bwMode="auto">
          <a:xfrm rot="16200011" flipH="1">
            <a:off x="4007478" y="201238"/>
            <a:ext cx="181143"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575769"/>
          </a:solidFill>
          <a:ln>
            <a:noFill/>
          </a:ln>
          <a:effectLst/>
          <a:extLst/>
        </p:spPr>
        <p:txBody>
          <a:bodyPr lIns="38092" tIns="38092" rIns="38092" bIns="38092" anchor="ctr"/>
          <a:lstStyle/>
          <a:p>
            <a:pPr defTabSz="457109">
              <a:defRPr/>
            </a:pPr>
            <a:endParaRPr lang="es-ES" sz="16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5" name="AutoShape 55"/>
          <p:cNvSpPr>
            <a:spLocks/>
          </p:cNvSpPr>
          <p:nvPr/>
        </p:nvSpPr>
        <p:spPr bwMode="auto">
          <a:xfrm rot="16200011" flipH="1">
            <a:off x="4007193" y="3477010"/>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D3D5FF"/>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6" name="AutoShape 60"/>
          <p:cNvSpPr>
            <a:spLocks/>
          </p:cNvSpPr>
          <p:nvPr/>
        </p:nvSpPr>
        <p:spPr bwMode="auto">
          <a:xfrm rot="5400011" flipH="1">
            <a:off x="4544932" y="1896372"/>
            <a:ext cx="181720" cy="1211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600" y="18480"/>
                  <a:pt x="21600" y="19171"/>
                </a:cubicBezTo>
                <a:cubicBezTo>
                  <a:pt x="21600" y="19815"/>
                  <a:pt x="21467" y="20375"/>
                  <a:pt x="21203" y="20870"/>
                </a:cubicBezTo>
                <a:cubicBezTo>
                  <a:pt x="20942" y="21359"/>
                  <a:pt x="20626" y="21599"/>
                  <a:pt x="20263" y="21599"/>
                </a:cubicBezTo>
                <a:lnTo>
                  <a:pt x="1336" y="21599"/>
                </a:lnTo>
                <a:close/>
              </a:path>
            </a:pathLst>
          </a:custGeom>
          <a:solidFill>
            <a:srgbClr val="898AA6"/>
          </a:solidFill>
          <a:ln>
            <a:noFill/>
          </a:ln>
          <a:effectLst/>
          <a:extLst/>
        </p:spPr>
        <p:txBody>
          <a:bodyPr lIns="38092" tIns="38092" rIns="38092" bIns="38092" anchor="ctr"/>
          <a:lstStyle/>
          <a:p>
            <a:pPr defTabSz="457109">
              <a:defRPr/>
            </a:pPr>
            <a:endParaRPr lang="es-ES" sz="2500">
              <a:solidFill>
                <a:srgbClr val="575769"/>
              </a:solidFill>
              <a:effectLst>
                <a:outerShdw blurRad="38100" dist="38100" dir="2700000" algn="tl">
                  <a:srgbClr val="000000"/>
                </a:outerShdw>
              </a:effectLst>
              <a:latin typeface="Gill Sans" charset="0"/>
              <a:cs typeface="Gill Sans" charset="0"/>
              <a:sym typeface="Gill Sans" charset="0"/>
            </a:endParaRPr>
          </a:p>
        </p:txBody>
      </p:sp>
      <p:sp>
        <p:nvSpPr>
          <p:cNvPr id="17" name="TextBox 16"/>
          <p:cNvSpPr txBox="1"/>
          <p:nvPr/>
        </p:nvSpPr>
        <p:spPr>
          <a:xfrm rot="16200000" flipH="1">
            <a:off x="4362151" y="1924597"/>
            <a:ext cx="0" cy="384721"/>
          </a:xfrm>
          <a:prstGeom prst="rect">
            <a:avLst/>
          </a:prstGeom>
          <a:solidFill>
            <a:srgbClr val="898AA6"/>
          </a:solidFill>
        </p:spPr>
        <p:txBody>
          <a:bodyPr wrap="none" lIns="0" tIns="0" rIns="0" bIns="0" rtlCol="1" anchor="t" anchorCtr="0">
            <a:spAutoFit/>
          </a:bodyPr>
          <a:lstStyle/>
          <a:p>
            <a:pPr algn="ctr" rtl="0"/>
            <a:endParaRPr lang="x-none" sz="2500" dirty="0">
              <a:solidFill>
                <a:srgbClr val="575769"/>
              </a:solidFill>
              <a:latin typeface="Lato" pitchFamily="34" charset="0"/>
              <a:ea typeface="Open Sans" pitchFamily="34" charset="0"/>
            </a:endParaRPr>
          </a:p>
        </p:txBody>
      </p:sp>
      <p:sp>
        <p:nvSpPr>
          <p:cNvPr id="18" name="Rectangle 17"/>
          <p:cNvSpPr/>
          <p:nvPr/>
        </p:nvSpPr>
        <p:spPr>
          <a:xfrm>
            <a:off x="2486513" y="-85906"/>
            <a:ext cx="1502963" cy="861774"/>
          </a:xfrm>
          <a:prstGeom prst="rect">
            <a:avLst/>
          </a:prstGeom>
        </p:spPr>
        <p:txBody>
          <a:bodyPr wrap="square">
            <a:spAutoFit/>
          </a:bodyPr>
          <a:lstStyle/>
          <a:p>
            <a:pPr algn="r"/>
            <a:r>
              <a:rPr lang="en-US" sz="2500" b="1" dirty="0" smtClean="0">
                <a:solidFill>
                  <a:srgbClr val="575769"/>
                </a:solidFill>
                <a:latin typeface="Montserrat"/>
                <a:cs typeface="Montserrat"/>
              </a:rPr>
              <a:t>Pilot: Sept ‘15</a:t>
            </a:r>
            <a:endParaRPr lang="en-US" sz="2500" b="1" dirty="0">
              <a:solidFill>
                <a:srgbClr val="575769"/>
              </a:solidFill>
              <a:latin typeface="Montserrat"/>
              <a:cs typeface="Montserrat"/>
            </a:endParaRPr>
          </a:p>
        </p:txBody>
      </p:sp>
      <p:sp>
        <p:nvSpPr>
          <p:cNvPr id="20" name="Rectangle 19"/>
          <p:cNvSpPr/>
          <p:nvPr/>
        </p:nvSpPr>
        <p:spPr>
          <a:xfrm>
            <a:off x="2274297" y="3046952"/>
            <a:ext cx="1687188" cy="861774"/>
          </a:xfrm>
          <a:prstGeom prst="rect">
            <a:avLst/>
          </a:prstGeom>
        </p:spPr>
        <p:txBody>
          <a:bodyPr wrap="square">
            <a:spAutoFit/>
          </a:bodyPr>
          <a:lstStyle/>
          <a:p>
            <a:pPr algn="r"/>
            <a:r>
              <a:rPr lang="en-US" sz="2500" b="1" dirty="0" smtClean="0">
                <a:solidFill>
                  <a:srgbClr val="575769"/>
                </a:solidFill>
                <a:latin typeface="Montserrat"/>
                <a:cs typeface="Montserrat"/>
              </a:rPr>
              <a:t>Alpha:</a:t>
            </a:r>
          </a:p>
          <a:p>
            <a:pPr algn="r"/>
            <a:r>
              <a:rPr lang="en-US" sz="2500" b="1" dirty="0" smtClean="0">
                <a:solidFill>
                  <a:srgbClr val="575769"/>
                </a:solidFill>
                <a:latin typeface="Montserrat"/>
                <a:cs typeface="Montserrat"/>
              </a:rPr>
              <a:t>July ‘16</a:t>
            </a:r>
            <a:endParaRPr lang="en-US" sz="2500" b="1" dirty="0">
              <a:solidFill>
                <a:srgbClr val="575769"/>
              </a:solidFill>
              <a:latin typeface="Montserrat"/>
              <a:cs typeface="Montserrat"/>
            </a:endParaRPr>
          </a:p>
        </p:txBody>
      </p:sp>
      <p:sp>
        <p:nvSpPr>
          <p:cNvPr id="21" name="Rectangle 20"/>
          <p:cNvSpPr/>
          <p:nvPr/>
        </p:nvSpPr>
        <p:spPr>
          <a:xfrm>
            <a:off x="4855132" y="1616935"/>
            <a:ext cx="3698039" cy="861774"/>
          </a:xfrm>
          <a:prstGeom prst="rect">
            <a:avLst/>
          </a:prstGeom>
        </p:spPr>
        <p:txBody>
          <a:bodyPr wrap="square">
            <a:spAutoFit/>
          </a:bodyPr>
          <a:lstStyle/>
          <a:p>
            <a:r>
              <a:rPr lang="en-US" sz="2500" b="1" dirty="0" smtClean="0">
                <a:solidFill>
                  <a:srgbClr val="575769"/>
                </a:solidFill>
                <a:latin typeface="Montserrat"/>
                <a:cs typeface="Montserrat"/>
              </a:rPr>
              <a:t>Raising $250k</a:t>
            </a:r>
          </a:p>
          <a:p>
            <a:r>
              <a:rPr lang="en-US" sz="2500" b="1" dirty="0" smtClean="0">
                <a:solidFill>
                  <a:srgbClr val="575769"/>
                </a:solidFill>
                <a:latin typeface="Montserrat"/>
                <a:cs typeface="Montserrat"/>
              </a:rPr>
              <a:t>Seed Funds</a:t>
            </a:r>
            <a:endParaRPr lang="en-US" sz="2500" b="1" dirty="0">
              <a:solidFill>
                <a:srgbClr val="575769"/>
              </a:solidFill>
              <a:latin typeface="Montserrat"/>
              <a:cs typeface="Montserrat"/>
            </a:endParaRPr>
          </a:p>
        </p:txBody>
      </p:sp>
      <p:sp>
        <p:nvSpPr>
          <p:cNvPr id="22" name="Rectangle 21"/>
          <p:cNvSpPr/>
          <p:nvPr/>
        </p:nvSpPr>
        <p:spPr>
          <a:xfrm>
            <a:off x="7554490" y="4051254"/>
            <a:ext cx="3720449" cy="4324261"/>
          </a:xfrm>
          <a:prstGeom prst="rect">
            <a:avLst/>
          </a:prstGeom>
        </p:spPr>
        <p:txBody>
          <a:bodyPr wrap="square">
            <a:spAutoFit/>
          </a:bodyPr>
          <a:lstStyle/>
          <a:p>
            <a:r>
              <a:rPr lang="en-US" sz="2500" b="1" dirty="0" smtClean="0">
                <a:solidFill>
                  <a:srgbClr val="575769"/>
                </a:solidFill>
                <a:latin typeface="Montserrat"/>
                <a:cs typeface="Montserrat"/>
              </a:rPr>
              <a:t>Employees</a:t>
            </a:r>
          </a:p>
          <a:p>
            <a:r>
              <a:rPr lang="en-US" sz="2000" dirty="0" smtClean="0">
                <a:solidFill>
                  <a:srgbClr val="575769"/>
                </a:solidFill>
                <a:latin typeface="Montserrat"/>
                <a:cs typeface="Montserrat"/>
              </a:rPr>
              <a:t>2 developers, </a:t>
            </a:r>
            <a:r>
              <a:rPr lang="en-US" sz="2000" dirty="0">
                <a:solidFill>
                  <a:srgbClr val="575769"/>
                </a:solidFill>
                <a:latin typeface="Montserrat"/>
                <a:cs typeface="Montserrat"/>
              </a:rPr>
              <a:t>1 Marketing &amp; </a:t>
            </a:r>
            <a:r>
              <a:rPr lang="en-US" sz="2000" dirty="0" smtClean="0">
                <a:solidFill>
                  <a:srgbClr val="575769"/>
                </a:solidFill>
                <a:latin typeface="Montserrat"/>
                <a:cs typeface="Montserrat"/>
              </a:rPr>
              <a:t>Sales</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Legal Fees</a:t>
            </a:r>
          </a:p>
          <a:p>
            <a:r>
              <a:rPr lang="en-US" sz="2000" dirty="0" smtClean="0">
                <a:solidFill>
                  <a:srgbClr val="575769"/>
                </a:solidFill>
                <a:latin typeface="Montserrat"/>
                <a:cs typeface="Montserrat"/>
              </a:rPr>
              <a:t>Liability Analysis (mostly pro-bono), Corporate Setup</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Insurance</a:t>
            </a:r>
          </a:p>
          <a:p>
            <a:r>
              <a:rPr lang="en-US" sz="2000" dirty="0" smtClean="0">
                <a:solidFill>
                  <a:srgbClr val="575769"/>
                </a:solidFill>
                <a:latin typeface="Montserrat"/>
                <a:cs typeface="Montserrat"/>
              </a:rPr>
              <a:t>Malpractice &amp; Liability</a:t>
            </a:r>
          </a:p>
          <a:p>
            <a:endParaRPr lang="en-US" sz="500" dirty="0" smtClean="0">
              <a:solidFill>
                <a:srgbClr val="575769"/>
              </a:solidFill>
              <a:latin typeface="Montserrat"/>
              <a:cs typeface="Montserrat"/>
            </a:endParaRPr>
          </a:p>
          <a:p>
            <a:r>
              <a:rPr lang="en-US" sz="2500" b="1" dirty="0" smtClean="0">
                <a:solidFill>
                  <a:srgbClr val="575769"/>
                </a:solidFill>
                <a:latin typeface="Montserrat"/>
                <a:cs typeface="Montserrat"/>
              </a:rPr>
              <a:t>Tech Infrastructure</a:t>
            </a:r>
          </a:p>
          <a:p>
            <a:r>
              <a:rPr lang="en-US" sz="2000" dirty="0" smtClean="0">
                <a:solidFill>
                  <a:srgbClr val="575769"/>
                </a:solidFill>
                <a:latin typeface="Montserrat"/>
                <a:cs typeface="Montserrat"/>
              </a:rPr>
              <a:t>Servers, Data Storage, </a:t>
            </a:r>
            <a:r>
              <a:rPr lang="en-US" sz="2000" dirty="0" err="1" smtClean="0">
                <a:solidFill>
                  <a:srgbClr val="575769"/>
                </a:solidFill>
                <a:latin typeface="Montserrat"/>
                <a:cs typeface="Montserrat"/>
              </a:rPr>
              <a:t>Dev</a:t>
            </a:r>
            <a:r>
              <a:rPr lang="en-US" sz="2000" dirty="0" smtClean="0">
                <a:solidFill>
                  <a:srgbClr val="575769"/>
                </a:solidFill>
                <a:latin typeface="Montserrat"/>
                <a:cs typeface="Montserrat"/>
              </a:rPr>
              <a:t> Software</a:t>
            </a:r>
          </a:p>
          <a:p>
            <a:endParaRPr lang="en-US" sz="2000" b="1" dirty="0" smtClean="0">
              <a:solidFill>
                <a:srgbClr val="575769"/>
              </a:solidFill>
              <a:latin typeface="Montserrat"/>
              <a:cs typeface="Montserrat"/>
            </a:endParaRPr>
          </a:p>
        </p:txBody>
      </p:sp>
      <p:sp>
        <p:nvSpPr>
          <p:cNvPr id="24" name="Rectangle 23"/>
          <p:cNvSpPr/>
          <p:nvPr/>
        </p:nvSpPr>
        <p:spPr>
          <a:xfrm>
            <a:off x="2789379" y="775868"/>
            <a:ext cx="1200097" cy="369332"/>
          </a:xfrm>
          <a:prstGeom prst="rect">
            <a:avLst/>
          </a:prstGeom>
        </p:spPr>
        <p:txBody>
          <a:bodyPr wrap="none">
            <a:spAutoFit/>
          </a:bodyPr>
          <a:lstStyle/>
          <a:p>
            <a:pPr algn="r"/>
            <a:r>
              <a:rPr lang="en-US" dirty="0" smtClean="0">
                <a:solidFill>
                  <a:srgbClr val="575769"/>
                </a:solidFill>
                <a:latin typeface="Montserrat"/>
                <a:cs typeface="Montserrat"/>
              </a:rPr>
              <a:t>Our Pilot</a:t>
            </a:r>
            <a:endParaRPr lang="en-US" dirty="0">
              <a:solidFill>
                <a:srgbClr val="575769"/>
              </a:solidFill>
              <a:latin typeface="Montserrat"/>
              <a:cs typeface="Montserrat"/>
            </a:endParaRPr>
          </a:p>
        </p:txBody>
      </p:sp>
    </p:spTree>
    <p:extLst>
      <p:ext uri="{BB962C8B-B14F-4D97-AF65-F5344CB8AC3E}">
        <p14:creationId xmlns:p14="http://schemas.microsoft.com/office/powerpoint/2010/main" val="428038789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256497" cy="553998"/>
          </a:xfrm>
          <a:prstGeom prst="rect">
            <a:avLst/>
          </a:prstGeom>
          <a:ln>
            <a:noFill/>
          </a:ln>
        </p:spPr>
        <p:txBody>
          <a:bodyPr wrap="none">
            <a:spAutoFit/>
          </a:bodyPr>
          <a:lstStyle/>
          <a:p>
            <a:r>
              <a:rPr lang="en-US" sz="3000" b="1" dirty="0" smtClean="0">
                <a:solidFill>
                  <a:srgbClr val="000000"/>
                </a:solidFill>
                <a:latin typeface="Montserrat"/>
                <a:cs typeface="Montserrat"/>
              </a:rPr>
              <a:t>Team</a:t>
            </a:r>
            <a:endParaRPr lang="en-US" sz="3000" b="1" dirty="0">
              <a:solidFill>
                <a:srgbClr val="000000"/>
              </a:solidFill>
              <a:latin typeface="Montserrat"/>
              <a:cs typeface="Montserrat"/>
            </a:endParaRPr>
          </a:p>
        </p:txBody>
      </p:sp>
      <p:pic>
        <p:nvPicPr>
          <p:cNvPr id="3" name="Shape 227"/>
          <p:cNvPicPr preferRelativeResize="0"/>
          <p:nvPr/>
        </p:nvPicPr>
        <p:blipFill>
          <a:blip r:embed="rId2">
            <a:alphaModFix/>
          </a:blip>
          <a:stretch>
            <a:fillRect/>
          </a:stretch>
        </p:blipFill>
        <p:spPr>
          <a:xfrm>
            <a:off x="3418028"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4" name="Shape 223"/>
          <p:cNvPicPr preferRelativeResize="0"/>
          <p:nvPr/>
        </p:nvPicPr>
        <p:blipFill>
          <a:blip r:embed="rId3">
            <a:alphaModFix/>
          </a:blip>
          <a:stretch>
            <a:fillRect/>
          </a:stretch>
        </p:blipFill>
        <p:spPr>
          <a:xfrm>
            <a:off x="374632" y="1228365"/>
            <a:ext cx="1828800" cy="1828800"/>
          </a:xfrm>
          <a:prstGeom prst="rect">
            <a:avLst/>
          </a:prstGeom>
          <a:solidFill>
            <a:srgbClr val="FFFFFF">
              <a:shade val="85000"/>
            </a:srgbClr>
          </a:solidFill>
          <a:ln w="88900" cap="sq">
            <a:noFill/>
            <a:miter lim="800000"/>
          </a:ln>
          <a:effectLst/>
          <a:scene3d>
            <a:camera prst="orthographicFront"/>
            <a:lightRig rig="twoPt" dir="t">
              <a:rot lat="0" lon="0" rev="7200000"/>
            </a:lightRig>
          </a:scene3d>
          <a:sp3d>
            <a:bevelT w="25400" h="19050"/>
            <a:contourClr>
              <a:srgbClr val="FFFFFF"/>
            </a:contourClr>
          </a:sp3d>
        </p:spPr>
      </p:pic>
      <p:pic>
        <p:nvPicPr>
          <p:cNvPr id="5" name="Shape 232"/>
          <p:cNvPicPr preferRelativeResize="0">
            <a:picLocks noChangeAspect="1"/>
          </p:cNvPicPr>
          <p:nvPr/>
        </p:nvPicPr>
        <p:blipFill rotWithShape="1">
          <a:blip r:embed="rId4"/>
          <a:srcRect l="1593" t="3378" r="14534" b="18410"/>
          <a:stretch/>
        </p:blipFill>
        <p:spPr>
          <a:xfrm>
            <a:off x="2343207" y="3804232"/>
            <a:ext cx="1828800" cy="1828800"/>
          </a:xfrm>
          <a:prstGeom prst="ellipse">
            <a:avLst/>
          </a:prstGeom>
          <a:effectLst>
            <a:outerShdw blurRad="63500" sx="102000" sy="102000" algn="ctr" rotWithShape="0">
              <a:prstClr val="black">
                <a:alpha val="40000"/>
              </a:prstClr>
            </a:outerShdw>
          </a:effectLst>
        </p:spPr>
      </p:pic>
      <p:pic>
        <p:nvPicPr>
          <p:cNvPr id="6" name="Shape 231"/>
          <p:cNvPicPr preferRelativeResize="0">
            <a:picLocks noChangeAspect="1"/>
          </p:cNvPicPr>
          <p:nvPr/>
        </p:nvPicPr>
        <p:blipFill>
          <a:blip r:embed="rId5"/>
          <a:stretch>
            <a:fillRect/>
          </a:stretch>
        </p:blipFill>
        <p:spPr>
          <a:xfrm>
            <a:off x="197579" y="3705995"/>
            <a:ext cx="1828800" cy="1828800"/>
          </a:xfrm>
          <a:prstGeom prst="ellipse">
            <a:avLst/>
          </a:prstGeom>
          <a:effectLst>
            <a:outerShdw blurRad="63500" sx="102000" sy="102000" algn="ctr" rotWithShape="0">
              <a:prstClr val="black">
                <a:alpha val="40000"/>
              </a:prstClr>
            </a:outerShdw>
          </a:effectLst>
        </p:spPr>
      </p:pic>
      <p:sp>
        <p:nvSpPr>
          <p:cNvPr id="7" name="TextBox 6"/>
          <p:cNvSpPr txBox="1"/>
          <p:nvPr/>
        </p:nvSpPr>
        <p:spPr>
          <a:xfrm>
            <a:off x="3418028" y="3157901"/>
            <a:ext cx="1941945" cy="646331"/>
          </a:xfrm>
          <a:prstGeom prst="rect">
            <a:avLst/>
          </a:prstGeom>
          <a:noFill/>
          <a:ln>
            <a:noFill/>
          </a:ln>
        </p:spPr>
        <p:txBody>
          <a:bodyPr wrap="none" rtlCol="0">
            <a:spAutoFit/>
          </a:bodyPr>
          <a:lstStyle/>
          <a:p>
            <a:r>
              <a:rPr lang="en-US" b="1" dirty="0" smtClean="0">
                <a:solidFill>
                  <a:srgbClr val="519CC9"/>
                </a:solidFill>
              </a:rPr>
              <a:t>Melissa McCoy</a:t>
            </a:r>
          </a:p>
          <a:p>
            <a:r>
              <a:rPr lang="en-US" dirty="0" smtClean="0">
                <a:solidFill>
                  <a:srgbClr val="519CC9"/>
                </a:solidFill>
              </a:rPr>
              <a:t>Software Engineer</a:t>
            </a:r>
            <a:endParaRPr lang="en-US" dirty="0">
              <a:solidFill>
                <a:srgbClr val="519CC9"/>
              </a:solidFill>
            </a:endParaRPr>
          </a:p>
        </p:txBody>
      </p:sp>
      <p:sp>
        <p:nvSpPr>
          <p:cNvPr id="8" name="TextBox 7"/>
          <p:cNvSpPr txBox="1"/>
          <p:nvPr/>
        </p:nvSpPr>
        <p:spPr>
          <a:xfrm>
            <a:off x="374632" y="5936164"/>
            <a:ext cx="1112842" cy="646331"/>
          </a:xfrm>
          <a:prstGeom prst="rect">
            <a:avLst/>
          </a:prstGeom>
          <a:noFill/>
          <a:ln>
            <a:noFill/>
          </a:ln>
        </p:spPr>
        <p:txBody>
          <a:bodyPr wrap="none" rtlCol="0">
            <a:spAutoFit/>
          </a:bodyPr>
          <a:lstStyle/>
          <a:p>
            <a:r>
              <a:rPr lang="en-US" b="1" dirty="0" err="1" smtClean="0">
                <a:solidFill>
                  <a:srgbClr val="519CC9"/>
                </a:solidFill>
              </a:rPr>
              <a:t>Zikho</a:t>
            </a:r>
            <a:r>
              <a:rPr lang="en-US" b="1" dirty="0" smtClean="0">
                <a:solidFill>
                  <a:srgbClr val="519CC9"/>
                </a:solidFill>
              </a:rPr>
              <a:t> </a:t>
            </a:r>
            <a:r>
              <a:rPr lang="en-US" b="1" dirty="0" err="1" smtClean="0">
                <a:solidFill>
                  <a:srgbClr val="519CC9"/>
                </a:solidFill>
              </a:rPr>
              <a:t>Pali</a:t>
            </a:r>
            <a:endParaRPr lang="en-US" b="1" dirty="0" smtClean="0">
              <a:solidFill>
                <a:srgbClr val="519CC9"/>
              </a:solidFill>
            </a:endParaRPr>
          </a:p>
          <a:p>
            <a:r>
              <a:rPr lang="en-US" dirty="0" smtClean="0">
                <a:solidFill>
                  <a:srgbClr val="519CC9"/>
                </a:solidFill>
              </a:rPr>
              <a:t>Lawyer</a:t>
            </a:r>
            <a:endParaRPr lang="en-US" dirty="0">
              <a:solidFill>
                <a:srgbClr val="519CC9"/>
              </a:solidFill>
            </a:endParaRPr>
          </a:p>
        </p:txBody>
      </p:sp>
      <p:sp>
        <p:nvSpPr>
          <p:cNvPr id="9" name="TextBox 8"/>
          <p:cNvSpPr txBox="1"/>
          <p:nvPr/>
        </p:nvSpPr>
        <p:spPr>
          <a:xfrm>
            <a:off x="374632" y="3157901"/>
            <a:ext cx="2269636" cy="646331"/>
          </a:xfrm>
          <a:prstGeom prst="rect">
            <a:avLst/>
          </a:prstGeom>
          <a:noFill/>
          <a:ln>
            <a:noFill/>
          </a:ln>
        </p:spPr>
        <p:txBody>
          <a:bodyPr wrap="square" rtlCol="0">
            <a:spAutoFit/>
          </a:bodyPr>
          <a:lstStyle/>
          <a:p>
            <a:r>
              <a:rPr lang="en-US" b="1" dirty="0" smtClean="0">
                <a:solidFill>
                  <a:srgbClr val="519CC9"/>
                </a:solidFill>
              </a:rPr>
              <a:t>Dr. </a:t>
            </a:r>
            <a:r>
              <a:rPr lang="en-US" b="1" dirty="0" err="1" smtClean="0">
                <a:solidFill>
                  <a:srgbClr val="519CC9"/>
                </a:solidFill>
              </a:rPr>
              <a:t>Vuyane</a:t>
            </a:r>
            <a:r>
              <a:rPr lang="en-US" b="1" dirty="0" smtClean="0">
                <a:solidFill>
                  <a:srgbClr val="519CC9"/>
                </a:solidFill>
              </a:rPr>
              <a:t> </a:t>
            </a:r>
            <a:r>
              <a:rPr lang="en-US" b="1" dirty="0" err="1" smtClean="0">
                <a:solidFill>
                  <a:srgbClr val="519CC9"/>
                </a:solidFill>
              </a:rPr>
              <a:t>Mhlomi</a:t>
            </a:r>
            <a:endParaRPr lang="en-US" b="1" dirty="0" smtClean="0">
              <a:solidFill>
                <a:srgbClr val="519CC9"/>
              </a:solidFill>
            </a:endParaRPr>
          </a:p>
          <a:p>
            <a:r>
              <a:rPr lang="en-US" dirty="0" smtClean="0">
                <a:solidFill>
                  <a:srgbClr val="519CC9"/>
                </a:solidFill>
              </a:rPr>
              <a:t>Medical Doctor</a:t>
            </a:r>
            <a:endParaRPr lang="en-US" dirty="0">
              <a:solidFill>
                <a:srgbClr val="519CC9"/>
              </a:solidFill>
            </a:endParaRPr>
          </a:p>
        </p:txBody>
      </p:sp>
      <p:sp>
        <p:nvSpPr>
          <p:cNvPr id="10" name="TextBox 9"/>
          <p:cNvSpPr txBox="1"/>
          <p:nvPr/>
        </p:nvSpPr>
        <p:spPr>
          <a:xfrm>
            <a:off x="3418028" y="5936164"/>
            <a:ext cx="2269636" cy="646331"/>
          </a:xfrm>
          <a:prstGeom prst="rect">
            <a:avLst/>
          </a:prstGeom>
          <a:noFill/>
          <a:ln>
            <a:noFill/>
          </a:ln>
        </p:spPr>
        <p:txBody>
          <a:bodyPr wrap="square" rtlCol="0">
            <a:spAutoFit/>
          </a:bodyPr>
          <a:lstStyle/>
          <a:p>
            <a:r>
              <a:rPr lang="en-US" b="1" dirty="0" err="1" smtClean="0">
                <a:solidFill>
                  <a:srgbClr val="519CC9"/>
                </a:solidFill>
              </a:rPr>
              <a:t>Thula</a:t>
            </a:r>
            <a:r>
              <a:rPr lang="en-US" b="1" dirty="0" smtClean="0">
                <a:solidFill>
                  <a:srgbClr val="519CC9"/>
                </a:solidFill>
              </a:rPr>
              <a:t> </a:t>
            </a:r>
            <a:r>
              <a:rPr lang="en-US" b="1" dirty="0" err="1" smtClean="0">
                <a:solidFill>
                  <a:srgbClr val="519CC9"/>
                </a:solidFill>
              </a:rPr>
              <a:t>Siluma</a:t>
            </a:r>
            <a:endParaRPr lang="en-US" b="1" dirty="0" smtClean="0">
              <a:solidFill>
                <a:srgbClr val="519CC9"/>
              </a:solidFill>
            </a:endParaRPr>
          </a:p>
          <a:p>
            <a:r>
              <a:rPr lang="en-US" dirty="0" smtClean="0">
                <a:solidFill>
                  <a:srgbClr val="519CC9"/>
                </a:solidFill>
              </a:rPr>
              <a:t>Business Consultant</a:t>
            </a:r>
            <a:endParaRPr lang="en-US" dirty="0">
              <a:solidFill>
                <a:srgbClr val="519CC9"/>
              </a:solidFill>
            </a:endParaRPr>
          </a:p>
        </p:txBody>
      </p:sp>
      <p:cxnSp>
        <p:nvCxnSpPr>
          <p:cNvPr id="11" name="Straight Connector 10"/>
          <p:cNvCxnSpPr/>
          <p:nvPr/>
        </p:nvCxnSpPr>
        <p:spPr>
          <a:xfrm>
            <a:off x="5898816" y="842211"/>
            <a:ext cx="0" cy="5588000"/>
          </a:xfrm>
          <a:prstGeom prst="line">
            <a:avLst/>
          </a:prstGeom>
          <a:ln w="57150" cmpd="sng">
            <a:noFill/>
          </a:ln>
        </p:spPr>
        <p:style>
          <a:lnRef idx="2">
            <a:schemeClr val="accent1"/>
          </a:lnRef>
          <a:fillRef idx="0">
            <a:schemeClr val="accent1"/>
          </a:fillRef>
          <a:effectRef idx="1">
            <a:schemeClr val="accent1"/>
          </a:effectRef>
          <a:fontRef idx="minor">
            <a:schemeClr val="tx1"/>
          </a:fontRef>
        </p:style>
      </p:cxnSp>
      <p:pic>
        <p:nvPicPr>
          <p:cNvPr id="2" name="Picture 1" descr="Headshot - Melissa McCoy.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4954" y="451432"/>
            <a:ext cx="1845129" cy="1828800"/>
          </a:xfrm>
          <a:prstGeom prst="ellipse">
            <a:avLst/>
          </a:prstGeom>
          <a:effectLst>
            <a:outerShdw blurRad="63500" sx="102000" sy="102000" algn="ctr" rotWithShape="0">
              <a:prstClr val="black">
                <a:alpha val="40000"/>
              </a:prstClr>
            </a:outerShdw>
          </a:effectLst>
        </p:spPr>
      </p:pic>
      <p:pic>
        <p:nvPicPr>
          <p:cNvPr id="12" name="Picture 11" descr="35f991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4262" y="2005262"/>
            <a:ext cx="1828800" cy="1828800"/>
          </a:xfrm>
          <a:prstGeom prst="ellipse">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889024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262659"/>
            <a:ext cx="1749197" cy="553998"/>
          </a:xfrm>
          <a:prstGeom prst="rect">
            <a:avLst/>
          </a:prstGeom>
          <a:ln>
            <a:noFill/>
          </a:ln>
        </p:spPr>
        <p:txBody>
          <a:bodyPr wrap="none">
            <a:spAutoFit/>
          </a:bodyPr>
          <a:lstStyle/>
          <a:p>
            <a:r>
              <a:rPr lang="en-US" sz="3000" b="1" dirty="0" smtClean="0">
                <a:solidFill>
                  <a:srgbClr val="000000"/>
                </a:solidFill>
                <a:latin typeface="Montserrat"/>
                <a:cs typeface="Montserrat"/>
              </a:rPr>
              <a:t>Contact</a:t>
            </a:r>
            <a:endParaRPr lang="en-US" sz="3000" b="1" dirty="0">
              <a:solidFill>
                <a:srgbClr val="000000"/>
              </a:solidFill>
              <a:latin typeface="Montserrat"/>
              <a:cs typeface="Montserrat"/>
            </a:endParaRPr>
          </a:p>
        </p:txBody>
      </p:sp>
      <p:pic>
        <p:nvPicPr>
          <p:cNvPr id="3" name="Picture 2" descr="Screen Shot 2015-06-11 at 11.52.12 PM.png"/>
          <p:cNvPicPr>
            <a:picLocks noChangeAspect="1"/>
          </p:cNvPicPr>
          <p:nvPr/>
        </p:nvPicPr>
        <p:blipFill rotWithShape="1">
          <a:blip r:embed="rId2">
            <a:extLst>
              <a:ext uri="{28A0092B-C50C-407E-A947-70E740481C1C}">
                <a14:useLocalDpi xmlns:a14="http://schemas.microsoft.com/office/drawing/2010/main" val="0"/>
              </a:ext>
            </a:extLst>
          </a:blip>
          <a:srcRect l="34304" r="21206" b="14458"/>
          <a:stretch/>
        </p:blipFill>
        <p:spPr>
          <a:xfrm>
            <a:off x="8101263" y="160422"/>
            <a:ext cx="2804631" cy="2807368"/>
          </a:xfrm>
          <a:prstGeom prst="ellipse">
            <a:avLst/>
          </a:prstGeom>
          <a:ln w="57150" cmpd="sng">
            <a:noFill/>
          </a:ln>
        </p:spPr>
      </p:pic>
      <p:pic>
        <p:nvPicPr>
          <p:cNvPr id="2" name="Picture 1" descr="alpha.jpg"/>
          <p:cNvPicPr>
            <a:picLocks noChangeAspect="1"/>
          </p:cNvPicPr>
          <p:nvPr/>
        </p:nvPicPr>
        <p:blipFill rotWithShape="1">
          <a:blip r:embed="rId3">
            <a:extLst>
              <a:ext uri="{28A0092B-C50C-407E-A947-70E740481C1C}">
                <a14:useLocalDpi xmlns:a14="http://schemas.microsoft.com/office/drawing/2010/main" val="0"/>
              </a:ext>
            </a:extLst>
          </a:blip>
          <a:srcRect l="30597" r="12442"/>
          <a:stretch/>
        </p:blipFill>
        <p:spPr>
          <a:xfrm>
            <a:off x="3756526" y="0"/>
            <a:ext cx="4572000" cy="4559300"/>
          </a:xfrm>
          <a:prstGeom prst="ellipse">
            <a:avLst/>
          </a:prstGeom>
        </p:spPr>
      </p:pic>
      <p:grpSp>
        <p:nvGrpSpPr>
          <p:cNvPr id="4" name="Group 3"/>
          <p:cNvGrpSpPr/>
          <p:nvPr/>
        </p:nvGrpSpPr>
        <p:grpSpPr>
          <a:xfrm>
            <a:off x="-1508747" y="2192652"/>
            <a:ext cx="7447034" cy="4665348"/>
            <a:chOff x="-1508747" y="2192652"/>
            <a:chExt cx="7447034" cy="4665348"/>
          </a:xfrm>
        </p:grpSpPr>
        <p:pic>
          <p:nvPicPr>
            <p:cNvPr id="5" name="Picture 4" descr="grow.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747" y="2192652"/>
              <a:ext cx="7447034" cy="4665348"/>
            </a:xfrm>
            <a:prstGeom prst="rect">
              <a:avLst/>
            </a:prstGeom>
          </p:spPr>
        </p:pic>
        <p:sp>
          <p:nvSpPr>
            <p:cNvPr id="6" name="Oval 5"/>
            <p:cNvSpPr/>
            <p:nvPr/>
          </p:nvSpPr>
          <p:spPr>
            <a:xfrm>
              <a:off x="564168" y="3850107"/>
              <a:ext cx="1280160" cy="1280160"/>
            </a:xfrm>
            <a:prstGeom prst="ellipse">
              <a:avLst/>
            </a:prstGeom>
            <a:solidFill>
              <a:srgbClr val="575769"/>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FFFFFF"/>
                </a:solidFill>
              </a:endParaRPr>
            </a:p>
          </p:txBody>
        </p:sp>
        <p:sp>
          <p:nvSpPr>
            <p:cNvPr id="7" name="Oval 6"/>
            <p:cNvSpPr/>
            <p:nvPr/>
          </p:nvSpPr>
          <p:spPr>
            <a:xfrm>
              <a:off x="2585118" y="2769080"/>
              <a:ext cx="1280160" cy="1280160"/>
            </a:xfrm>
            <a:prstGeom prst="ellipse">
              <a:avLst/>
            </a:prstGeom>
            <a:solidFill>
              <a:schemeClr val="bg1"/>
            </a:solidFill>
            <a:ln w="57150" cmpd="sng">
              <a:solidFill>
                <a:srgbClr val="57576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000" b="1" dirty="0">
                <a:solidFill>
                  <a:srgbClr val="549FC9"/>
                </a:solidFill>
              </a:endParaRPr>
            </a:p>
          </p:txBody>
        </p:sp>
        <p:sp>
          <p:nvSpPr>
            <p:cNvPr id="8" name="Rectangle 7"/>
            <p:cNvSpPr/>
            <p:nvPr/>
          </p:nvSpPr>
          <p:spPr>
            <a:xfrm>
              <a:off x="2983675" y="2956583"/>
              <a:ext cx="509650" cy="861774"/>
            </a:xfrm>
            <a:prstGeom prst="rect">
              <a:avLst/>
            </a:prstGeom>
          </p:spPr>
          <p:txBody>
            <a:bodyPr wrap="none">
              <a:spAutoFit/>
            </a:bodyPr>
            <a:lstStyle/>
            <a:p>
              <a:pPr algn="ctr"/>
              <a:r>
                <a:rPr lang="en-US" sz="5000" b="1" dirty="0">
                  <a:solidFill>
                    <a:srgbClr val="575769"/>
                  </a:solidFill>
                </a:rPr>
                <a:t>$</a:t>
              </a:r>
            </a:p>
          </p:txBody>
        </p:sp>
        <p:sp>
          <p:nvSpPr>
            <p:cNvPr id="9" name="Rectangle 8"/>
            <p:cNvSpPr/>
            <p:nvPr/>
          </p:nvSpPr>
          <p:spPr>
            <a:xfrm>
              <a:off x="949169" y="4014395"/>
              <a:ext cx="509650" cy="861774"/>
            </a:xfrm>
            <a:prstGeom prst="rect">
              <a:avLst/>
            </a:prstGeom>
          </p:spPr>
          <p:txBody>
            <a:bodyPr wrap="none">
              <a:spAutoFit/>
            </a:bodyPr>
            <a:lstStyle/>
            <a:p>
              <a:pPr algn="ctr"/>
              <a:r>
                <a:rPr lang="en-US" sz="5000" b="1" dirty="0">
                  <a:solidFill>
                    <a:schemeClr val="bg1"/>
                  </a:solidFill>
                </a:rPr>
                <a:t>$</a:t>
              </a:r>
            </a:p>
          </p:txBody>
        </p:sp>
      </p:grpSp>
      <p:pic>
        <p:nvPicPr>
          <p:cNvPr id="10" name="Picture 9" descr="funding.png"/>
          <p:cNvPicPr>
            <a:picLocks noChangeAspect="1"/>
          </p:cNvPicPr>
          <p:nvPr/>
        </p:nvPicPr>
        <p:blipFill rotWithShape="1">
          <a:blip r:embed="rId5">
            <a:extLst>
              <a:ext uri="{28A0092B-C50C-407E-A947-70E740481C1C}">
                <a14:useLocalDpi xmlns:a14="http://schemas.microsoft.com/office/drawing/2010/main" val="0"/>
              </a:ext>
            </a:extLst>
          </a:blip>
          <a:srcRect l="23517" r="18485" b="7310"/>
          <a:stretch/>
        </p:blipFill>
        <p:spPr>
          <a:xfrm>
            <a:off x="9329265" y="3589422"/>
            <a:ext cx="4233622" cy="4237789"/>
          </a:xfrm>
          <a:prstGeom prst="ellipse">
            <a:avLst/>
          </a:prstGeom>
        </p:spPr>
      </p:pic>
      <p:pic>
        <p:nvPicPr>
          <p:cNvPr id="11" name="Picture 10"/>
          <p:cNvPicPr>
            <a:picLocks noChangeAspect="1"/>
          </p:cNvPicPr>
          <p:nvPr/>
        </p:nvPicPr>
        <p:blipFill>
          <a:blip r:embed="rId6"/>
          <a:stretch>
            <a:fillRect/>
          </a:stretch>
        </p:blipFill>
        <p:spPr>
          <a:xfrm>
            <a:off x="4648200" y="1219200"/>
            <a:ext cx="2133600" cy="2133600"/>
          </a:xfrm>
          <a:prstGeom prst="ellipse">
            <a:avLst/>
          </a:prstGeom>
        </p:spPr>
      </p:pic>
    </p:spTree>
    <p:extLst>
      <p:ext uri="{BB962C8B-B14F-4D97-AF65-F5344CB8AC3E}">
        <p14:creationId xmlns:p14="http://schemas.microsoft.com/office/powerpoint/2010/main" val="162218768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358891" y="3462067"/>
            <a:ext cx="4004641" cy="1076920"/>
            <a:chOff x="5358891" y="2844840"/>
            <a:chExt cx="4004641" cy="1076920"/>
          </a:xfrm>
        </p:grpSpPr>
        <p:sp>
          <p:nvSpPr>
            <p:cNvPr id="3" name="TextBox 2"/>
            <p:cNvSpPr txBox="1"/>
            <p:nvPr/>
          </p:nvSpPr>
          <p:spPr>
            <a:xfrm>
              <a:off x="6165267" y="2844840"/>
              <a:ext cx="2937342" cy="861774"/>
            </a:xfrm>
            <a:prstGeom prst="rect">
              <a:avLst/>
            </a:prstGeom>
            <a:noFill/>
          </p:spPr>
          <p:txBody>
            <a:bodyPr wrap="none" rtlCol="0">
              <a:spAutoFit/>
            </a:bodyPr>
            <a:lstStyle/>
            <a:p>
              <a:r>
                <a:rPr lang="en-US" sz="5000" b="1" dirty="0" err="1" smtClean="0">
                  <a:solidFill>
                    <a:srgbClr val="65B23C"/>
                  </a:solidFill>
                  <a:latin typeface="Montserrat"/>
                  <a:cs typeface="Montserrat"/>
                </a:rPr>
                <a:t>Dev</a:t>
              </a:r>
              <a:r>
                <a:rPr lang="en-US" sz="5000" b="1" dirty="0" err="1" smtClean="0">
                  <a:solidFill>
                    <a:srgbClr val="2C92D1"/>
                  </a:solidFill>
                  <a:latin typeface="Montserrat"/>
                  <a:cs typeface="Montserrat"/>
                </a:rPr>
                <a:t>Tech</a:t>
              </a:r>
              <a:endParaRPr lang="en-US" sz="5000" b="1" dirty="0" smtClean="0">
                <a:solidFill>
                  <a:srgbClr val="2C92D1"/>
                </a:solidFill>
                <a:latin typeface="Montserrat"/>
                <a:cs typeface="Montserrat"/>
              </a:endParaRPr>
            </a:p>
          </p:txBody>
        </p:sp>
        <p:sp>
          <p:nvSpPr>
            <p:cNvPr id="4" name="Rectangle 3"/>
            <p:cNvSpPr/>
            <p:nvPr/>
          </p:nvSpPr>
          <p:spPr>
            <a:xfrm>
              <a:off x="6211748" y="3552428"/>
              <a:ext cx="3151784" cy="369332"/>
            </a:xfrm>
            <a:prstGeom prst="rect">
              <a:avLst/>
            </a:prstGeom>
          </p:spPr>
          <p:txBody>
            <a:bodyPr wrap="none">
              <a:spAutoFit/>
            </a:bodyPr>
            <a:lstStyle/>
            <a:p>
              <a:r>
                <a:rPr lang="en-US" dirty="0">
                  <a:solidFill>
                    <a:srgbClr val="2C92D1"/>
                  </a:solidFill>
                  <a:latin typeface="Montserrat"/>
                  <a:cs typeface="Montserrat"/>
                </a:rPr>
                <a:t>Making </a:t>
              </a:r>
              <a:r>
                <a:rPr lang="en-US" dirty="0">
                  <a:solidFill>
                    <a:srgbClr val="65B23C"/>
                  </a:solidFill>
                  <a:latin typeface="Montserrat"/>
                  <a:cs typeface="Montserrat"/>
                </a:rPr>
                <a:t>Impact</a:t>
              </a:r>
              <a:r>
                <a:rPr lang="en-US" dirty="0">
                  <a:solidFill>
                    <a:srgbClr val="2C92D1"/>
                  </a:solidFill>
                  <a:latin typeface="Montserrat"/>
                  <a:cs typeface="Montserrat"/>
                </a:rPr>
                <a:t> with </a:t>
              </a:r>
              <a:r>
                <a:rPr lang="en-US" dirty="0">
                  <a:solidFill>
                    <a:srgbClr val="65B23C"/>
                  </a:solidFill>
                  <a:latin typeface="Montserrat"/>
                  <a:cs typeface="Montserrat"/>
                </a:rPr>
                <a:t>Tech</a:t>
              </a:r>
              <a:endParaRPr lang="en-US" dirty="0">
                <a:solidFill>
                  <a:srgbClr val="65B23C"/>
                </a:solidFill>
                <a:latin typeface="Montserrat"/>
                <a:cs typeface="Montserrat"/>
              </a:endParaRPr>
            </a:p>
          </p:txBody>
        </p:sp>
        <p:sp>
          <p:nvSpPr>
            <p:cNvPr id="5" name="Freeform 1071"/>
            <p:cNvSpPr>
              <a:spLocks noChangeArrowheads="1"/>
            </p:cNvSpPr>
            <p:nvPr/>
          </p:nvSpPr>
          <p:spPr bwMode="auto">
            <a:xfrm>
              <a:off x="5358891" y="3054903"/>
              <a:ext cx="782380" cy="779701"/>
            </a:xfrm>
            <a:custGeom>
              <a:avLst/>
              <a:gdLst>
                <a:gd name="T0" fmla="*/ 1720 w 3431"/>
                <a:gd name="T1" fmla="*/ 0 h 3424"/>
                <a:gd name="T2" fmla="*/ 1720 w 3431"/>
                <a:gd name="T3" fmla="*/ 0 h 3424"/>
                <a:gd name="T4" fmla="*/ 1720 w 3431"/>
                <a:gd name="T5" fmla="*/ 0 h 3424"/>
                <a:gd name="T6" fmla="*/ 0 w 3431"/>
                <a:gd name="T7" fmla="*/ 1711 h 3424"/>
                <a:gd name="T8" fmla="*/ 1720 w 3431"/>
                <a:gd name="T9" fmla="*/ 3423 h 3424"/>
                <a:gd name="T10" fmla="*/ 1720 w 3431"/>
                <a:gd name="T11" fmla="*/ 3423 h 3424"/>
                <a:gd name="T12" fmla="*/ 3430 w 3431"/>
                <a:gd name="T13" fmla="*/ 1711 h 3424"/>
                <a:gd name="T14" fmla="*/ 1720 w 3431"/>
                <a:gd name="T15" fmla="*/ 0 h 3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1" h="3424">
                  <a:moveTo>
                    <a:pt x="1720" y="0"/>
                  </a:moveTo>
                  <a:lnTo>
                    <a:pt x="1720" y="0"/>
                  </a:lnTo>
                  <a:lnTo>
                    <a:pt x="1720" y="0"/>
                  </a:lnTo>
                  <a:cubicBezTo>
                    <a:pt x="766" y="0"/>
                    <a:pt x="0" y="768"/>
                    <a:pt x="0" y="1711"/>
                  </a:cubicBezTo>
                  <a:cubicBezTo>
                    <a:pt x="0" y="2655"/>
                    <a:pt x="766" y="3423"/>
                    <a:pt x="1720" y="3423"/>
                  </a:cubicBezTo>
                  <a:lnTo>
                    <a:pt x="1720" y="3423"/>
                  </a:lnTo>
                  <a:cubicBezTo>
                    <a:pt x="2664" y="3423"/>
                    <a:pt x="3430" y="2655"/>
                    <a:pt x="3430" y="1711"/>
                  </a:cubicBezTo>
                  <a:cubicBezTo>
                    <a:pt x="3430" y="768"/>
                    <a:pt x="2664" y="0"/>
                    <a:pt x="1720" y="0"/>
                  </a:cubicBezTo>
                </a:path>
              </a:pathLst>
            </a:custGeom>
            <a:solidFill>
              <a:srgbClr val="65B23C"/>
            </a:solidFill>
            <a:ln>
              <a:noFill/>
            </a:ln>
            <a:effectLst/>
            <a:extLst/>
          </p:spPr>
          <p:txBody>
            <a:bodyPr wrap="none" lIns="34290" tIns="17145" rIns="34290" bIns="17145" anchor="ctr"/>
            <a:lstStyle/>
            <a:p>
              <a:pPr>
                <a:defRPr/>
              </a:pPr>
              <a:endParaRPr lang="en-US"/>
            </a:p>
          </p:txBody>
        </p:sp>
        <p:sp>
          <p:nvSpPr>
            <p:cNvPr id="6" name="Freeform 1072"/>
            <p:cNvSpPr>
              <a:spLocks noChangeArrowheads="1"/>
            </p:cNvSpPr>
            <p:nvPr/>
          </p:nvSpPr>
          <p:spPr bwMode="auto">
            <a:xfrm>
              <a:off x="5590665" y="3404152"/>
              <a:ext cx="45719" cy="45719"/>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343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a:defRPr/>
              </a:pPr>
              <a:endParaRPr lang="en-US"/>
            </a:p>
          </p:txBody>
        </p:sp>
        <p:sp>
          <p:nvSpPr>
            <p:cNvPr id="7" name="Freeform 1073"/>
            <p:cNvSpPr>
              <a:spLocks noChangeArrowheads="1"/>
            </p:cNvSpPr>
            <p:nvPr/>
          </p:nvSpPr>
          <p:spPr bwMode="auto">
            <a:xfrm>
              <a:off x="5358891" y="3053316"/>
              <a:ext cx="766303" cy="785058"/>
            </a:xfrm>
            <a:custGeom>
              <a:avLst/>
              <a:gdLst>
                <a:gd name="T0" fmla="*/ 3127 w 3367"/>
                <a:gd name="T1" fmla="*/ 1000 h 3433"/>
                <a:gd name="T2" fmla="*/ 2876 w 3367"/>
                <a:gd name="T3" fmla="*/ 879 h 3433"/>
                <a:gd name="T4" fmla="*/ 2940 w 3367"/>
                <a:gd name="T5" fmla="*/ 1091 h 3433"/>
                <a:gd name="T6" fmla="*/ 2812 w 3367"/>
                <a:gd name="T7" fmla="*/ 897 h 3433"/>
                <a:gd name="T8" fmla="*/ 2468 w 3367"/>
                <a:gd name="T9" fmla="*/ 1101 h 3433"/>
                <a:gd name="T10" fmla="*/ 2607 w 3367"/>
                <a:gd name="T11" fmla="*/ 888 h 3433"/>
                <a:gd name="T12" fmla="*/ 2849 w 3367"/>
                <a:gd name="T13" fmla="*/ 693 h 3433"/>
                <a:gd name="T14" fmla="*/ 2719 w 3367"/>
                <a:gd name="T15" fmla="*/ 536 h 3433"/>
                <a:gd name="T16" fmla="*/ 711 w 3367"/>
                <a:gd name="T17" fmla="*/ 333 h 3433"/>
                <a:gd name="T18" fmla="*/ 1016 w 3367"/>
                <a:gd name="T19" fmla="*/ 360 h 3433"/>
                <a:gd name="T20" fmla="*/ 1035 w 3367"/>
                <a:gd name="T21" fmla="*/ 232 h 3433"/>
                <a:gd name="T22" fmla="*/ 1091 w 3367"/>
                <a:gd name="T23" fmla="*/ 333 h 3433"/>
                <a:gd name="T24" fmla="*/ 1247 w 3367"/>
                <a:gd name="T25" fmla="*/ 314 h 3433"/>
                <a:gd name="T26" fmla="*/ 1424 w 3367"/>
                <a:gd name="T27" fmla="*/ 380 h 3433"/>
                <a:gd name="T28" fmla="*/ 1757 w 3367"/>
                <a:gd name="T29" fmla="*/ 389 h 3433"/>
                <a:gd name="T30" fmla="*/ 1516 w 3367"/>
                <a:gd name="T31" fmla="*/ 462 h 3433"/>
                <a:gd name="T32" fmla="*/ 1479 w 3367"/>
                <a:gd name="T33" fmla="*/ 380 h 3433"/>
                <a:gd name="T34" fmla="*/ 1368 w 3367"/>
                <a:gd name="T35" fmla="*/ 462 h 3433"/>
                <a:gd name="T36" fmla="*/ 1110 w 3367"/>
                <a:gd name="T37" fmla="*/ 620 h 3433"/>
                <a:gd name="T38" fmla="*/ 1406 w 3367"/>
                <a:gd name="T39" fmla="*/ 647 h 3433"/>
                <a:gd name="T40" fmla="*/ 1691 w 3367"/>
                <a:gd name="T41" fmla="*/ 555 h 3433"/>
                <a:gd name="T42" fmla="*/ 1720 w 3367"/>
                <a:gd name="T43" fmla="*/ 804 h 3433"/>
                <a:gd name="T44" fmla="*/ 1655 w 3367"/>
                <a:gd name="T45" fmla="*/ 841 h 3433"/>
                <a:gd name="T46" fmla="*/ 1636 w 3367"/>
                <a:gd name="T47" fmla="*/ 786 h 3433"/>
                <a:gd name="T48" fmla="*/ 1534 w 3367"/>
                <a:gd name="T49" fmla="*/ 759 h 3433"/>
                <a:gd name="T50" fmla="*/ 1534 w 3367"/>
                <a:gd name="T51" fmla="*/ 823 h 3433"/>
                <a:gd name="T52" fmla="*/ 1285 w 3367"/>
                <a:gd name="T53" fmla="*/ 971 h 3433"/>
                <a:gd name="T54" fmla="*/ 952 w 3367"/>
                <a:gd name="T55" fmla="*/ 1322 h 3433"/>
                <a:gd name="T56" fmla="*/ 609 w 3367"/>
                <a:gd name="T57" fmla="*/ 1527 h 3433"/>
                <a:gd name="T58" fmla="*/ 905 w 3367"/>
                <a:gd name="T59" fmla="*/ 1739 h 3433"/>
                <a:gd name="T60" fmla="*/ 1377 w 3367"/>
                <a:gd name="T61" fmla="*/ 1702 h 3433"/>
                <a:gd name="T62" fmla="*/ 1720 w 3367"/>
                <a:gd name="T63" fmla="*/ 2017 h 3433"/>
                <a:gd name="T64" fmla="*/ 1942 w 3367"/>
                <a:gd name="T65" fmla="*/ 2276 h 3433"/>
                <a:gd name="T66" fmla="*/ 1748 w 3367"/>
                <a:gd name="T67" fmla="*/ 2701 h 3433"/>
                <a:gd name="T68" fmla="*/ 1433 w 3367"/>
                <a:gd name="T69" fmla="*/ 2988 h 3433"/>
                <a:gd name="T70" fmla="*/ 1507 w 3367"/>
                <a:gd name="T71" fmla="*/ 3145 h 3433"/>
                <a:gd name="T72" fmla="*/ 1349 w 3367"/>
                <a:gd name="T73" fmla="*/ 3220 h 3433"/>
                <a:gd name="T74" fmla="*/ 1210 w 3367"/>
                <a:gd name="T75" fmla="*/ 2424 h 3433"/>
                <a:gd name="T76" fmla="*/ 934 w 3367"/>
                <a:gd name="T77" fmla="*/ 1962 h 3433"/>
                <a:gd name="T78" fmla="*/ 656 w 3367"/>
                <a:gd name="T79" fmla="*/ 1638 h 3433"/>
                <a:gd name="T80" fmla="*/ 415 w 3367"/>
                <a:gd name="T81" fmla="*/ 1443 h 3433"/>
                <a:gd name="T82" fmla="*/ 332 w 3367"/>
                <a:gd name="T83" fmla="*/ 1443 h 3433"/>
                <a:gd name="T84" fmla="*/ 0 w 3367"/>
                <a:gd name="T85" fmla="*/ 1720 h 3433"/>
                <a:gd name="T86" fmla="*/ 2931 w 3367"/>
                <a:gd name="T87" fmla="*/ 2600 h 3433"/>
                <a:gd name="T88" fmla="*/ 2830 w 3367"/>
                <a:gd name="T89" fmla="*/ 1878 h 3433"/>
                <a:gd name="T90" fmla="*/ 2441 w 3367"/>
                <a:gd name="T91" fmla="*/ 1869 h 3433"/>
                <a:gd name="T92" fmla="*/ 2201 w 3367"/>
                <a:gd name="T93" fmla="*/ 1470 h 3433"/>
                <a:gd name="T94" fmla="*/ 2589 w 3367"/>
                <a:gd name="T95" fmla="*/ 1128 h 3433"/>
                <a:gd name="T96" fmla="*/ 3052 w 3367"/>
                <a:gd name="T97" fmla="*/ 1240 h 3433"/>
                <a:gd name="T98" fmla="*/ 3320 w 3367"/>
                <a:gd name="T99" fmla="*/ 1101 h 3433"/>
                <a:gd name="T100" fmla="*/ 2626 w 3367"/>
                <a:gd name="T101" fmla="*/ 693 h 3433"/>
                <a:gd name="T102" fmla="*/ 2534 w 3367"/>
                <a:gd name="T103" fmla="*/ 713 h 3433"/>
                <a:gd name="T104" fmla="*/ 2414 w 3367"/>
                <a:gd name="T105" fmla="*/ 713 h 3433"/>
                <a:gd name="T106" fmla="*/ 2459 w 3367"/>
                <a:gd name="T107" fmla="*/ 749 h 3433"/>
                <a:gd name="T108" fmla="*/ 1452 w 3367"/>
                <a:gd name="T109" fmla="*/ 907 h 3433"/>
                <a:gd name="T110" fmla="*/ 1581 w 3367"/>
                <a:gd name="T111" fmla="*/ 888 h 3433"/>
                <a:gd name="T112" fmla="*/ 1516 w 3367"/>
                <a:gd name="T113" fmla="*/ 888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7" h="3433">
                  <a:moveTo>
                    <a:pt x="3320" y="1101"/>
                  </a:moveTo>
                  <a:lnTo>
                    <a:pt x="3320" y="1101"/>
                  </a:lnTo>
                  <a:cubicBezTo>
                    <a:pt x="3227" y="1101"/>
                    <a:pt x="3227" y="1101"/>
                    <a:pt x="3227" y="1101"/>
                  </a:cubicBezTo>
                  <a:cubicBezTo>
                    <a:pt x="3182" y="1055"/>
                    <a:pt x="3182" y="1055"/>
                    <a:pt x="3182" y="1055"/>
                  </a:cubicBezTo>
                  <a:cubicBezTo>
                    <a:pt x="3172" y="971"/>
                    <a:pt x="3172" y="971"/>
                    <a:pt x="3172" y="971"/>
                  </a:cubicBezTo>
                  <a:cubicBezTo>
                    <a:pt x="3127" y="1000"/>
                    <a:pt x="3127" y="1000"/>
                    <a:pt x="3127" y="1000"/>
                  </a:cubicBezTo>
                  <a:cubicBezTo>
                    <a:pt x="3108" y="1091"/>
                    <a:pt x="3108" y="1091"/>
                    <a:pt x="3108" y="1091"/>
                  </a:cubicBezTo>
                  <a:cubicBezTo>
                    <a:pt x="3043" y="1027"/>
                    <a:pt x="3043" y="1027"/>
                    <a:pt x="3043" y="1027"/>
                  </a:cubicBezTo>
                  <a:cubicBezTo>
                    <a:pt x="3033" y="952"/>
                    <a:pt x="3033" y="952"/>
                    <a:pt x="3033" y="952"/>
                  </a:cubicBezTo>
                  <a:cubicBezTo>
                    <a:pt x="2969" y="897"/>
                    <a:pt x="2969" y="897"/>
                    <a:pt x="2969" y="897"/>
                  </a:cubicBezTo>
                  <a:cubicBezTo>
                    <a:pt x="2949" y="879"/>
                    <a:pt x="2949" y="879"/>
                    <a:pt x="2949" y="879"/>
                  </a:cubicBezTo>
                  <a:cubicBezTo>
                    <a:pt x="2876" y="879"/>
                    <a:pt x="2876" y="879"/>
                    <a:pt x="2876" y="879"/>
                  </a:cubicBezTo>
                  <a:cubicBezTo>
                    <a:pt x="2894" y="943"/>
                    <a:pt x="2894" y="943"/>
                    <a:pt x="2894" y="943"/>
                  </a:cubicBezTo>
                  <a:cubicBezTo>
                    <a:pt x="2988" y="989"/>
                    <a:pt x="2988" y="989"/>
                    <a:pt x="2988" y="989"/>
                  </a:cubicBezTo>
                  <a:cubicBezTo>
                    <a:pt x="3006" y="1009"/>
                    <a:pt x="3006" y="1009"/>
                    <a:pt x="3006" y="1009"/>
                  </a:cubicBezTo>
                  <a:cubicBezTo>
                    <a:pt x="2988" y="1018"/>
                    <a:pt x="2988" y="1018"/>
                    <a:pt x="2988" y="1018"/>
                  </a:cubicBezTo>
                  <a:cubicBezTo>
                    <a:pt x="2988" y="1073"/>
                    <a:pt x="2988" y="1073"/>
                    <a:pt x="2988" y="1073"/>
                  </a:cubicBezTo>
                  <a:cubicBezTo>
                    <a:pt x="2940" y="1091"/>
                    <a:pt x="2940" y="1091"/>
                    <a:pt x="2940" y="1091"/>
                  </a:cubicBezTo>
                  <a:cubicBezTo>
                    <a:pt x="2904" y="1082"/>
                    <a:pt x="2904" y="1082"/>
                    <a:pt x="2904" y="1082"/>
                  </a:cubicBezTo>
                  <a:cubicBezTo>
                    <a:pt x="2876" y="1046"/>
                    <a:pt x="2876" y="1046"/>
                    <a:pt x="2876" y="1046"/>
                  </a:cubicBezTo>
                  <a:cubicBezTo>
                    <a:pt x="2940" y="1055"/>
                    <a:pt x="2940" y="1055"/>
                    <a:pt x="2940" y="1055"/>
                  </a:cubicBezTo>
                  <a:cubicBezTo>
                    <a:pt x="2960" y="1027"/>
                    <a:pt x="2960" y="1027"/>
                    <a:pt x="2960" y="1027"/>
                  </a:cubicBezTo>
                  <a:cubicBezTo>
                    <a:pt x="2821" y="943"/>
                    <a:pt x="2821" y="943"/>
                    <a:pt x="2821" y="943"/>
                  </a:cubicBezTo>
                  <a:cubicBezTo>
                    <a:pt x="2812" y="897"/>
                    <a:pt x="2812" y="897"/>
                    <a:pt x="2812" y="897"/>
                  </a:cubicBezTo>
                  <a:cubicBezTo>
                    <a:pt x="2756" y="952"/>
                    <a:pt x="2756" y="952"/>
                    <a:pt x="2756" y="952"/>
                  </a:cubicBezTo>
                  <a:cubicBezTo>
                    <a:pt x="2701" y="943"/>
                    <a:pt x="2701" y="943"/>
                    <a:pt x="2701" y="943"/>
                  </a:cubicBezTo>
                  <a:cubicBezTo>
                    <a:pt x="2617" y="1046"/>
                    <a:pt x="2617" y="1046"/>
                    <a:pt x="2617" y="1046"/>
                  </a:cubicBezTo>
                  <a:cubicBezTo>
                    <a:pt x="2598" y="1091"/>
                    <a:pt x="2598" y="1091"/>
                    <a:pt x="2598" y="1091"/>
                  </a:cubicBezTo>
                  <a:cubicBezTo>
                    <a:pt x="2552" y="1091"/>
                    <a:pt x="2552" y="1091"/>
                    <a:pt x="2552" y="1091"/>
                  </a:cubicBezTo>
                  <a:cubicBezTo>
                    <a:pt x="2468" y="1101"/>
                    <a:pt x="2468" y="1101"/>
                    <a:pt x="2468" y="1101"/>
                  </a:cubicBezTo>
                  <a:cubicBezTo>
                    <a:pt x="2423" y="1073"/>
                    <a:pt x="2423" y="1073"/>
                    <a:pt x="2423" y="1073"/>
                  </a:cubicBezTo>
                  <a:cubicBezTo>
                    <a:pt x="2404" y="980"/>
                    <a:pt x="2404" y="980"/>
                    <a:pt x="2404" y="980"/>
                  </a:cubicBezTo>
                  <a:cubicBezTo>
                    <a:pt x="2423" y="934"/>
                    <a:pt x="2423" y="934"/>
                    <a:pt x="2423" y="934"/>
                  </a:cubicBezTo>
                  <a:cubicBezTo>
                    <a:pt x="2507" y="916"/>
                    <a:pt x="2507" y="916"/>
                    <a:pt x="2507" y="916"/>
                  </a:cubicBezTo>
                  <a:cubicBezTo>
                    <a:pt x="2589" y="934"/>
                    <a:pt x="2589" y="934"/>
                    <a:pt x="2589" y="934"/>
                  </a:cubicBezTo>
                  <a:cubicBezTo>
                    <a:pt x="2607" y="888"/>
                    <a:pt x="2607" y="888"/>
                    <a:pt x="2607" y="888"/>
                  </a:cubicBezTo>
                  <a:cubicBezTo>
                    <a:pt x="2571" y="879"/>
                    <a:pt x="2571" y="879"/>
                    <a:pt x="2571" y="879"/>
                  </a:cubicBezTo>
                  <a:cubicBezTo>
                    <a:pt x="2580" y="804"/>
                    <a:pt x="2580" y="804"/>
                    <a:pt x="2580" y="804"/>
                  </a:cubicBezTo>
                  <a:cubicBezTo>
                    <a:pt x="2673" y="786"/>
                    <a:pt x="2673" y="786"/>
                    <a:pt x="2673" y="786"/>
                  </a:cubicBezTo>
                  <a:cubicBezTo>
                    <a:pt x="2728" y="704"/>
                    <a:pt x="2728" y="704"/>
                    <a:pt x="2728" y="704"/>
                  </a:cubicBezTo>
                  <a:cubicBezTo>
                    <a:pt x="2792" y="684"/>
                    <a:pt x="2792" y="684"/>
                    <a:pt x="2792" y="684"/>
                  </a:cubicBezTo>
                  <a:cubicBezTo>
                    <a:pt x="2849" y="693"/>
                    <a:pt x="2849" y="693"/>
                    <a:pt x="2849" y="693"/>
                  </a:cubicBezTo>
                  <a:cubicBezTo>
                    <a:pt x="2876" y="693"/>
                    <a:pt x="2876" y="693"/>
                    <a:pt x="2876" y="693"/>
                  </a:cubicBezTo>
                  <a:cubicBezTo>
                    <a:pt x="2867" y="610"/>
                    <a:pt x="2867" y="610"/>
                    <a:pt x="2867" y="610"/>
                  </a:cubicBezTo>
                  <a:cubicBezTo>
                    <a:pt x="2792" y="647"/>
                    <a:pt x="2792" y="647"/>
                    <a:pt x="2792" y="647"/>
                  </a:cubicBezTo>
                  <a:cubicBezTo>
                    <a:pt x="2765" y="583"/>
                    <a:pt x="2765" y="583"/>
                    <a:pt x="2765" y="583"/>
                  </a:cubicBezTo>
                  <a:cubicBezTo>
                    <a:pt x="2728" y="574"/>
                    <a:pt x="2728" y="574"/>
                    <a:pt x="2728" y="574"/>
                  </a:cubicBezTo>
                  <a:cubicBezTo>
                    <a:pt x="2719" y="536"/>
                    <a:pt x="2719" y="536"/>
                    <a:pt x="2719" y="536"/>
                  </a:cubicBezTo>
                  <a:cubicBezTo>
                    <a:pt x="2756" y="499"/>
                    <a:pt x="2756" y="499"/>
                    <a:pt x="2756" y="499"/>
                  </a:cubicBezTo>
                  <a:cubicBezTo>
                    <a:pt x="2830" y="462"/>
                    <a:pt x="2830" y="462"/>
                    <a:pt x="2830" y="462"/>
                  </a:cubicBezTo>
                  <a:cubicBezTo>
                    <a:pt x="2849" y="435"/>
                    <a:pt x="2849" y="435"/>
                    <a:pt x="2849" y="435"/>
                  </a:cubicBezTo>
                  <a:cubicBezTo>
                    <a:pt x="2552" y="166"/>
                    <a:pt x="2154" y="0"/>
                    <a:pt x="1720" y="0"/>
                  </a:cubicBezTo>
                  <a:lnTo>
                    <a:pt x="1720" y="0"/>
                  </a:lnTo>
                  <a:cubicBezTo>
                    <a:pt x="1340" y="0"/>
                    <a:pt x="998" y="120"/>
                    <a:pt x="711" y="333"/>
                  </a:cubicBezTo>
                  <a:cubicBezTo>
                    <a:pt x="795" y="333"/>
                    <a:pt x="795" y="333"/>
                    <a:pt x="795" y="333"/>
                  </a:cubicBezTo>
                  <a:cubicBezTo>
                    <a:pt x="832" y="351"/>
                    <a:pt x="832" y="351"/>
                    <a:pt x="832" y="351"/>
                  </a:cubicBezTo>
                  <a:cubicBezTo>
                    <a:pt x="905" y="369"/>
                    <a:pt x="905" y="369"/>
                    <a:pt x="905" y="369"/>
                  </a:cubicBezTo>
                  <a:cubicBezTo>
                    <a:pt x="914" y="398"/>
                    <a:pt x="914" y="398"/>
                    <a:pt x="914" y="398"/>
                  </a:cubicBezTo>
                  <a:cubicBezTo>
                    <a:pt x="1026" y="398"/>
                    <a:pt x="1026" y="398"/>
                    <a:pt x="1026" y="398"/>
                  </a:cubicBezTo>
                  <a:cubicBezTo>
                    <a:pt x="1016" y="360"/>
                    <a:pt x="1016" y="360"/>
                    <a:pt x="1016" y="360"/>
                  </a:cubicBezTo>
                  <a:cubicBezTo>
                    <a:pt x="914" y="360"/>
                    <a:pt x="914" y="360"/>
                    <a:pt x="914" y="360"/>
                  </a:cubicBezTo>
                  <a:cubicBezTo>
                    <a:pt x="934" y="333"/>
                    <a:pt x="934" y="333"/>
                    <a:pt x="934" y="333"/>
                  </a:cubicBezTo>
                  <a:cubicBezTo>
                    <a:pt x="925" y="305"/>
                    <a:pt x="925" y="305"/>
                    <a:pt x="925" y="305"/>
                  </a:cubicBezTo>
                  <a:cubicBezTo>
                    <a:pt x="832" y="305"/>
                    <a:pt x="832" y="305"/>
                    <a:pt x="832" y="305"/>
                  </a:cubicBezTo>
                  <a:cubicBezTo>
                    <a:pt x="934" y="232"/>
                    <a:pt x="934" y="232"/>
                    <a:pt x="934" y="232"/>
                  </a:cubicBezTo>
                  <a:cubicBezTo>
                    <a:pt x="1035" y="232"/>
                    <a:pt x="1035" y="232"/>
                    <a:pt x="1035" y="232"/>
                  </a:cubicBezTo>
                  <a:cubicBezTo>
                    <a:pt x="1082" y="296"/>
                    <a:pt x="1082" y="296"/>
                    <a:pt x="1082" y="296"/>
                  </a:cubicBezTo>
                  <a:cubicBezTo>
                    <a:pt x="1155" y="305"/>
                    <a:pt x="1155" y="305"/>
                    <a:pt x="1155" y="305"/>
                  </a:cubicBezTo>
                  <a:cubicBezTo>
                    <a:pt x="1201" y="259"/>
                    <a:pt x="1201" y="259"/>
                    <a:pt x="1201" y="259"/>
                  </a:cubicBezTo>
                  <a:cubicBezTo>
                    <a:pt x="1229" y="278"/>
                    <a:pt x="1229" y="278"/>
                    <a:pt x="1229" y="278"/>
                  </a:cubicBezTo>
                  <a:cubicBezTo>
                    <a:pt x="1174" y="333"/>
                    <a:pt x="1174" y="333"/>
                    <a:pt x="1174" y="333"/>
                  </a:cubicBezTo>
                  <a:cubicBezTo>
                    <a:pt x="1174" y="333"/>
                    <a:pt x="1082" y="333"/>
                    <a:pt x="1091" y="333"/>
                  </a:cubicBezTo>
                  <a:lnTo>
                    <a:pt x="1091" y="398"/>
                  </a:lnTo>
                  <a:cubicBezTo>
                    <a:pt x="1201" y="398"/>
                    <a:pt x="1201" y="398"/>
                    <a:pt x="1201" y="398"/>
                  </a:cubicBezTo>
                  <a:cubicBezTo>
                    <a:pt x="1210" y="360"/>
                    <a:pt x="1210" y="360"/>
                    <a:pt x="1210" y="360"/>
                  </a:cubicBezTo>
                  <a:cubicBezTo>
                    <a:pt x="1285" y="360"/>
                    <a:pt x="1285" y="360"/>
                    <a:pt x="1285" y="360"/>
                  </a:cubicBezTo>
                  <a:cubicBezTo>
                    <a:pt x="1294" y="314"/>
                    <a:pt x="1294" y="314"/>
                    <a:pt x="1294" y="314"/>
                  </a:cubicBezTo>
                  <a:cubicBezTo>
                    <a:pt x="1247" y="314"/>
                    <a:pt x="1247" y="314"/>
                    <a:pt x="1247" y="314"/>
                  </a:cubicBezTo>
                  <a:cubicBezTo>
                    <a:pt x="1267" y="268"/>
                    <a:pt x="1267" y="268"/>
                    <a:pt x="1267" y="268"/>
                  </a:cubicBezTo>
                  <a:cubicBezTo>
                    <a:pt x="1294" y="259"/>
                    <a:pt x="1294" y="259"/>
                    <a:pt x="1294" y="259"/>
                  </a:cubicBezTo>
                  <a:cubicBezTo>
                    <a:pt x="1415" y="268"/>
                    <a:pt x="1415" y="268"/>
                    <a:pt x="1415" y="268"/>
                  </a:cubicBezTo>
                  <a:cubicBezTo>
                    <a:pt x="1349" y="323"/>
                    <a:pt x="1349" y="323"/>
                    <a:pt x="1349" y="323"/>
                  </a:cubicBezTo>
                  <a:cubicBezTo>
                    <a:pt x="1358" y="369"/>
                    <a:pt x="1358" y="369"/>
                    <a:pt x="1358" y="369"/>
                  </a:cubicBezTo>
                  <a:cubicBezTo>
                    <a:pt x="1424" y="380"/>
                    <a:pt x="1424" y="380"/>
                    <a:pt x="1424" y="380"/>
                  </a:cubicBezTo>
                  <a:cubicBezTo>
                    <a:pt x="1424" y="296"/>
                    <a:pt x="1424" y="296"/>
                    <a:pt x="1424" y="296"/>
                  </a:cubicBezTo>
                  <a:cubicBezTo>
                    <a:pt x="1479" y="268"/>
                    <a:pt x="1479" y="268"/>
                    <a:pt x="1479" y="268"/>
                  </a:cubicBezTo>
                  <a:cubicBezTo>
                    <a:pt x="1591" y="250"/>
                    <a:pt x="1591" y="250"/>
                    <a:pt x="1591" y="250"/>
                  </a:cubicBezTo>
                  <a:cubicBezTo>
                    <a:pt x="1720" y="314"/>
                    <a:pt x="1720" y="314"/>
                    <a:pt x="1720" y="314"/>
                  </a:cubicBezTo>
                  <a:cubicBezTo>
                    <a:pt x="1757" y="323"/>
                    <a:pt x="1757" y="323"/>
                    <a:pt x="1757" y="323"/>
                  </a:cubicBezTo>
                  <a:cubicBezTo>
                    <a:pt x="1757" y="389"/>
                    <a:pt x="1757" y="389"/>
                    <a:pt x="1757" y="389"/>
                  </a:cubicBezTo>
                  <a:cubicBezTo>
                    <a:pt x="1803" y="398"/>
                    <a:pt x="1803" y="398"/>
                    <a:pt x="1803" y="398"/>
                  </a:cubicBezTo>
                  <a:cubicBezTo>
                    <a:pt x="1784" y="444"/>
                    <a:pt x="1784" y="444"/>
                    <a:pt x="1784" y="444"/>
                  </a:cubicBezTo>
                  <a:cubicBezTo>
                    <a:pt x="1720" y="444"/>
                    <a:pt x="1720" y="444"/>
                    <a:pt x="1720" y="444"/>
                  </a:cubicBezTo>
                  <a:cubicBezTo>
                    <a:pt x="1711" y="444"/>
                    <a:pt x="1711" y="444"/>
                    <a:pt x="1711" y="444"/>
                  </a:cubicBezTo>
                  <a:cubicBezTo>
                    <a:pt x="1682" y="499"/>
                    <a:pt x="1682" y="499"/>
                    <a:pt x="1682" y="499"/>
                  </a:cubicBezTo>
                  <a:cubicBezTo>
                    <a:pt x="1516" y="462"/>
                    <a:pt x="1516" y="462"/>
                    <a:pt x="1516" y="462"/>
                  </a:cubicBezTo>
                  <a:cubicBezTo>
                    <a:pt x="1655" y="398"/>
                    <a:pt x="1655" y="398"/>
                    <a:pt x="1655" y="398"/>
                  </a:cubicBezTo>
                  <a:cubicBezTo>
                    <a:pt x="1600" y="351"/>
                    <a:pt x="1600" y="351"/>
                    <a:pt x="1600" y="351"/>
                  </a:cubicBezTo>
                  <a:cubicBezTo>
                    <a:pt x="1488" y="369"/>
                    <a:pt x="1488" y="369"/>
                    <a:pt x="1488" y="369"/>
                  </a:cubicBezTo>
                  <a:cubicBezTo>
                    <a:pt x="1479" y="380"/>
                    <a:pt x="1479" y="380"/>
                    <a:pt x="1479" y="380"/>
                  </a:cubicBezTo>
                  <a:lnTo>
                    <a:pt x="1479" y="380"/>
                  </a:lnTo>
                  <a:lnTo>
                    <a:pt x="1479" y="380"/>
                  </a:lnTo>
                  <a:cubicBezTo>
                    <a:pt x="1442" y="417"/>
                    <a:pt x="1442" y="417"/>
                    <a:pt x="1442" y="417"/>
                  </a:cubicBezTo>
                  <a:cubicBezTo>
                    <a:pt x="1386" y="417"/>
                    <a:pt x="1386" y="417"/>
                    <a:pt x="1386" y="417"/>
                  </a:cubicBezTo>
                  <a:cubicBezTo>
                    <a:pt x="1395" y="444"/>
                    <a:pt x="1395" y="444"/>
                    <a:pt x="1395" y="444"/>
                  </a:cubicBezTo>
                  <a:cubicBezTo>
                    <a:pt x="1415" y="453"/>
                    <a:pt x="1415" y="453"/>
                    <a:pt x="1415" y="453"/>
                  </a:cubicBezTo>
                  <a:cubicBezTo>
                    <a:pt x="1415" y="462"/>
                    <a:pt x="1415" y="462"/>
                    <a:pt x="1415" y="462"/>
                  </a:cubicBezTo>
                  <a:cubicBezTo>
                    <a:pt x="1368" y="462"/>
                    <a:pt x="1368" y="462"/>
                    <a:pt x="1368" y="462"/>
                  </a:cubicBezTo>
                  <a:cubicBezTo>
                    <a:pt x="1368" y="490"/>
                    <a:pt x="1368" y="490"/>
                    <a:pt x="1368" y="490"/>
                  </a:cubicBezTo>
                  <a:cubicBezTo>
                    <a:pt x="1322" y="490"/>
                    <a:pt x="1322" y="490"/>
                    <a:pt x="1322" y="490"/>
                  </a:cubicBezTo>
                  <a:cubicBezTo>
                    <a:pt x="1313" y="444"/>
                    <a:pt x="1313" y="444"/>
                    <a:pt x="1313" y="444"/>
                  </a:cubicBezTo>
                  <a:cubicBezTo>
                    <a:pt x="1238" y="462"/>
                    <a:pt x="1238" y="462"/>
                    <a:pt x="1238" y="462"/>
                  </a:cubicBezTo>
                  <a:cubicBezTo>
                    <a:pt x="1091" y="555"/>
                    <a:pt x="1091" y="555"/>
                    <a:pt x="1091" y="555"/>
                  </a:cubicBezTo>
                  <a:cubicBezTo>
                    <a:pt x="1110" y="620"/>
                    <a:pt x="1110" y="620"/>
                    <a:pt x="1110" y="620"/>
                  </a:cubicBezTo>
                  <a:cubicBezTo>
                    <a:pt x="1146" y="647"/>
                    <a:pt x="1146" y="647"/>
                    <a:pt x="1146" y="647"/>
                  </a:cubicBezTo>
                  <a:cubicBezTo>
                    <a:pt x="1238" y="656"/>
                    <a:pt x="1238" y="656"/>
                    <a:pt x="1238" y="656"/>
                  </a:cubicBezTo>
                  <a:cubicBezTo>
                    <a:pt x="1238" y="759"/>
                    <a:pt x="1238" y="759"/>
                    <a:pt x="1238" y="759"/>
                  </a:cubicBezTo>
                  <a:cubicBezTo>
                    <a:pt x="1276" y="749"/>
                    <a:pt x="1276" y="749"/>
                    <a:pt x="1276" y="749"/>
                  </a:cubicBezTo>
                  <a:cubicBezTo>
                    <a:pt x="1313" y="675"/>
                    <a:pt x="1313" y="675"/>
                    <a:pt x="1313" y="675"/>
                  </a:cubicBezTo>
                  <a:cubicBezTo>
                    <a:pt x="1406" y="647"/>
                    <a:pt x="1406" y="647"/>
                    <a:pt x="1406" y="647"/>
                  </a:cubicBezTo>
                  <a:cubicBezTo>
                    <a:pt x="1406" y="526"/>
                    <a:pt x="1406" y="526"/>
                    <a:pt x="1406" y="526"/>
                  </a:cubicBezTo>
                  <a:cubicBezTo>
                    <a:pt x="1452" y="490"/>
                    <a:pt x="1452" y="490"/>
                    <a:pt x="1452" y="490"/>
                  </a:cubicBezTo>
                  <a:cubicBezTo>
                    <a:pt x="1572" y="517"/>
                    <a:pt x="1572" y="517"/>
                    <a:pt x="1572" y="517"/>
                  </a:cubicBezTo>
                  <a:cubicBezTo>
                    <a:pt x="1563" y="592"/>
                    <a:pt x="1563" y="592"/>
                    <a:pt x="1563" y="592"/>
                  </a:cubicBezTo>
                  <a:cubicBezTo>
                    <a:pt x="1600" y="592"/>
                    <a:pt x="1600" y="592"/>
                    <a:pt x="1600" y="592"/>
                  </a:cubicBezTo>
                  <a:cubicBezTo>
                    <a:pt x="1691" y="555"/>
                    <a:pt x="1691" y="555"/>
                    <a:pt x="1691" y="555"/>
                  </a:cubicBezTo>
                  <a:cubicBezTo>
                    <a:pt x="1691" y="656"/>
                    <a:pt x="1691" y="656"/>
                    <a:pt x="1691" y="656"/>
                  </a:cubicBezTo>
                  <a:cubicBezTo>
                    <a:pt x="1720" y="675"/>
                    <a:pt x="1720" y="675"/>
                    <a:pt x="1720" y="675"/>
                  </a:cubicBezTo>
                  <a:cubicBezTo>
                    <a:pt x="1757" y="693"/>
                    <a:pt x="1757" y="693"/>
                    <a:pt x="1757" y="693"/>
                  </a:cubicBezTo>
                  <a:cubicBezTo>
                    <a:pt x="1757" y="749"/>
                    <a:pt x="1757" y="749"/>
                    <a:pt x="1757" y="749"/>
                  </a:cubicBezTo>
                  <a:cubicBezTo>
                    <a:pt x="1720" y="768"/>
                    <a:pt x="1720" y="768"/>
                    <a:pt x="1720" y="768"/>
                  </a:cubicBezTo>
                  <a:cubicBezTo>
                    <a:pt x="1720" y="804"/>
                    <a:pt x="1720" y="804"/>
                    <a:pt x="1720" y="804"/>
                  </a:cubicBezTo>
                  <a:cubicBezTo>
                    <a:pt x="1775" y="832"/>
                    <a:pt x="1775" y="832"/>
                    <a:pt x="1775" y="832"/>
                  </a:cubicBezTo>
                  <a:cubicBezTo>
                    <a:pt x="1775" y="870"/>
                    <a:pt x="1775" y="870"/>
                    <a:pt x="1775" y="870"/>
                  </a:cubicBezTo>
                  <a:cubicBezTo>
                    <a:pt x="1748" y="870"/>
                    <a:pt x="1748" y="870"/>
                    <a:pt x="1748" y="870"/>
                  </a:cubicBezTo>
                  <a:lnTo>
                    <a:pt x="1748" y="870"/>
                  </a:lnTo>
                  <a:cubicBezTo>
                    <a:pt x="1720" y="861"/>
                    <a:pt x="1720" y="861"/>
                    <a:pt x="1720" y="861"/>
                  </a:cubicBezTo>
                  <a:cubicBezTo>
                    <a:pt x="1655" y="841"/>
                    <a:pt x="1655" y="841"/>
                    <a:pt x="1655" y="841"/>
                  </a:cubicBezTo>
                  <a:cubicBezTo>
                    <a:pt x="1646" y="814"/>
                    <a:pt x="1646" y="814"/>
                    <a:pt x="1646" y="814"/>
                  </a:cubicBezTo>
                  <a:lnTo>
                    <a:pt x="1646" y="814"/>
                  </a:lnTo>
                  <a:cubicBezTo>
                    <a:pt x="1673" y="795"/>
                    <a:pt x="1673" y="795"/>
                    <a:pt x="1673" y="795"/>
                  </a:cubicBezTo>
                  <a:cubicBezTo>
                    <a:pt x="1673" y="768"/>
                    <a:pt x="1673" y="768"/>
                    <a:pt x="1673" y="768"/>
                  </a:cubicBezTo>
                  <a:cubicBezTo>
                    <a:pt x="1646" y="759"/>
                    <a:pt x="1646" y="759"/>
                    <a:pt x="1646" y="759"/>
                  </a:cubicBezTo>
                  <a:cubicBezTo>
                    <a:pt x="1636" y="786"/>
                    <a:pt x="1636" y="786"/>
                    <a:pt x="1636" y="786"/>
                  </a:cubicBezTo>
                  <a:cubicBezTo>
                    <a:pt x="1591" y="786"/>
                    <a:pt x="1591" y="786"/>
                    <a:pt x="1591" y="786"/>
                  </a:cubicBezTo>
                  <a:cubicBezTo>
                    <a:pt x="1581" y="786"/>
                    <a:pt x="1581" y="786"/>
                    <a:pt x="1581" y="786"/>
                  </a:cubicBezTo>
                  <a:lnTo>
                    <a:pt x="1581" y="786"/>
                  </a:lnTo>
                  <a:cubicBezTo>
                    <a:pt x="1563" y="795"/>
                    <a:pt x="1563" y="795"/>
                    <a:pt x="1563" y="795"/>
                  </a:cubicBezTo>
                  <a:cubicBezTo>
                    <a:pt x="1554" y="768"/>
                    <a:pt x="1554" y="768"/>
                    <a:pt x="1554" y="768"/>
                  </a:cubicBezTo>
                  <a:cubicBezTo>
                    <a:pt x="1534" y="759"/>
                    <a:pt x="1534" y="759"/>
                    <a:pt x="1534" y="759"/>
                  </a:cubicBezTo>
                  <a:cubicBezTo>
                    <a:pt x="1497" y="759"/>
                    <a:pt x="1497" y="759"/>
                    <a:pt x="1497" y="759"/>
                  </a:cubicBezTo>
                  <a:cubicBezTo>
                    <a:pt x="1479" y="768"/>
                    <a:pt x="1479" y="768"/>
                    <a:pt x="1479" y="768"/>
                  </a:cubicBezTo>
                  <a:cubicBezTo>
                    <a:pt x="1479" y="804"/>
                    <a:pt x="1479" y="804"/>
                    <a:pt x="1479" y="804"/>
                  </a:cubicBezTo>
                  <a:cubicBezTo>
                    <a:pt x="1507" y="814"/>
                    <a:pt x="1507" y="814"/>
                    <a:pt x="1507" y="814"/>
                  </a:cubicBezTo>
                  <a:cubicBezTo>
                    <a:pt x="1543" y="814"/>
                    <a:pt x="1543" y="814"/>
                    <a:pt x="1543" y="814"/>
                  </a:cubicBezTo>
                  <a:cubicBezTo>
                    <a:pt x="1534" y="823"/>
                    <a:pt x="1534" y="823"/>
                    <a:pt x="1534" y="823"/>
                  </a:cubicBezTo>
                  <a:cubicBezTo>
                    <a:pt x="1507" y="850"/>
                    <a:pt x="1507" y="850"/>
                    <a:pt x="1507" y="850"/>
                  </a:cubicBezTo>
                  <a:cubicBezTo>
                    <a:pt x="1488" y="832"/>
                    <a:pt x="1488" y="832"/>
                    <a:pt x="1488" y="832"/>
                  </a:cubicBezTo>
                  <a:cubicBezTo>
                    <a:pt x="1461" y="823"/>
                    <a:pt x="1461" y="823"/>
                    <a:pt x="1461" y="823"/>
                  </a:cubicBezTo>
                  <a:cubicBezTo>
                    <a:pt x="1386" y="897"/>
                    <a:pt x="1386" y="897"/>
                    <a:pt x="1386" y="897"/>
                  </a:cubicBezTo>
                  <a:cubicBezTo>
                    <a:pt x="1395" y="907"/>
                    <a:pt x="1395" y="907"/>
                    <a:pt x="1395" y="907"/>
                  </a:cubicBezTo>
                  <a:cubicBezTo>
                    <a:pt x="1285" y="971"/>
                    <a:pt x="1285" y="971"/>
                    <a:pt x="1285" y="971"/>
                  </a:cubicBezTo>
                  <a:cubicBezTo>
                    <a:pt x="1183" y="1082"/>
                    <a:pt x="1183" y="1082"/>
                    <a:pt x="1183" y="1082"/>
                  </a:cubicBezTo>
                  <a:cubicBezTo>
                    <a:pt x="1174" y="1128"/>
                    <a:pt x="1174" y="1128"/>
                    <a:pt x="1174" y="1128"/>
                  </a:cubicBezTo>
                  <a:cubicBezTo>
                    <a:pt x="1071" y="1194"/>
                    <a:pt x="1071" y="1194"/>
                    <a:pt x="1071" y="1194"/>
                  </a:cubicBezTo>
                  <a:cubicBezTo>
                    <a:pt x="1016" y="1249"/>
                    <a:pt x="1016" y="1249"/>
                    <a:pt x="1016" y="1249"/>
                  </a:cubicBezTo>
                  <a:cubicBezTo>
                    <a:pt x="1016" y="1360"/>
                    <a:pt x="1016" y="1360"/>
                    <a:pt x="1016" y="1360"/>
                  </a:cubicBezTo>
                  <a:cubicBezTo>
                    <a:pt x="952" y="1322"/>
                    <a:pt x="952" y="1322"/>
                    <a:pt x="952" y="1322"/>
                  </a:cubicBezTo>
                  <a:cubicBezTo>
                    <a:pt x="952" y="1258"/>
                    <a:pt x="952" y="1258"/>
                    <a:pt x="952" y="1258"/>
                  </a:cubicBezTo>
                  <a:cubicBezTo>
                    <a:pt x="748" y="1258"/>
                    <a:pt x="748" y="1258"/>
                    <a:pt x="748" y="1258"/>
                  </a:cubicBezTo>
                  <a:cubicBezTo>
                    <a:pt x="638" y="1313"/>
                    <a:pt x="638" y="1313"/>
                    <a:pt x="638" y="1313"/>
                  </a:cubicBezTo>
                  <a:cubicBezTo>
                    <a:pt x="600" y="1397"/>
                    <a:pt x="600" y="1397"/>
                    <a:pt x="600" y="1397"/>
                  </a:cubicBezTo>
                  <a:cubicBezTo>
                    <a:pt x="581" y="1461"/>
                    <a:pt x="581" y="1461"/>
                    <a:pt x="581" y="1461"/>
                  </a:cubicBezTo>
                  <a:cubicBezTo>
                    <a:pt x="609" y="1527"/>
                    <a:pt x="609" y="1527"/>
                    <a:pt x="609" y="1527"/>
                  </a:cubicBezTo>
                  <a:cubicBezTo>
                    <a:pt x="693" y="1536"/>
                    <a:pt x="693" y="1536"/>
                    <a:pt x="693" y="1536"/>
                  </a:cubicBezTo>
                  <a:cubicBezTo>
                    <a:pt x="823" y="1452"/>
                    <a:pt x="823" y="1452"/>
                    <a:pt x="823" y="1452"/>
                  </a:cubicBezTo>
                  <a:cubicBezTo>
                    <a:pt x="832" y="1499"/>
                    <a:pt x="832" y="1499"/>
                    <a:pt x="832" y="1499"/>
                  </a:cubicBezTo>
                  <a:cubicBezTo>
                    <a:pt x="795" y="1572"/>
                    <a:pt x="795" y="1572"/>
                    <a:pt x="795" y="1572"/>
                  </a:cubicBezTo>
                  <a:cubicBezTo>
                    <a:pt x="896" y="1591"/>
                    <a:pt x="896" y="1591"/>
                    <a:pt x="896" y="1591"/>
                  </a:cubicBezTo>
                  <a:cubicBezTo>
                    <a:pt x="905" y="1739"/>
                    <a:pt x="905" y="1739"/>
                    <a:pt x="905" y="1739"/>
                  </a:cubicBezTo>
                  <a:cubicBezTo>
                    <a:pt x="1035" y="1766"/>
                    <a:pt x="1035" y="1766"/>
                    <a:pt x="1035" y="1766"/>
                  </a:cubicBezTo>
                  <a:cubicBezTo>
                    <a:pt x="1128" y="1665"/>
                    <a:pt x="1128" y="1665"/>
                    <a:pt x="1128" y="1665"/>
                  </a:cubicBezTo>
                  <a:cubicBezTo>
                    <a:pt x="1229" y="1684"/>
                    <a:pt x="1229" y="1684"/>
                    <a:pt x="1229" y="1684"/>
                  </a:cubicBezTo>
                  <a:cubicBezTo>
                    <a:pt x="1267" y="1739"/>
                    <a:pt x="1267" y="1739"/>
                    <a:pt x="1267" y="1739"/>
                  </a:cubicBezTo>
                  <a:cubicBezTo>
                    <a:pt x="1368" y="1730"/>
                    <a:pt x="1368" y="1730"/>
                    <a:pt x="1368" y="1730"/>
                  </a:cubicBezTo>
                  <a:cubicBezTo>
                    <a:pt x="1377" y="1702"/>
                    <a:pt x="1377" y="1702"/>
                    <a:pt x="1377" y="1702"/>
                  </a:cubicBezTo>
                  <a:cubicBezTo>
                    <a:pt x="1433" y="1730"/>
                    <a:pt x="1433" y="1730"/>
                    <a:pt x="1433" y="1730"/>
                  </a:cubicBezTo>
                  <a:cubicBezTo>
                    <a:pt x="1488" y="1823"/>
                    <a:pt x="1488" y="1823"/>
                    <a:pt x="1488" y="1823"/>
                  </a:cubicBezTo>
                  <a:cubicBezTo>
                    <a:pt x="1600" y="1832"/>
                    <a:pt x="1600" y="1832"/>
                    <a:pt x="1600" y="1832"/>
                  </a:cubicBezTo>
                  <a:cubicBezTo>
                    <a:pt x="1636" y="1896"/>
                    <a:pt x="1636" y="1896"/>
                    <a:pt x="1636" y="1896"/>
                  </a:cubicBezTo>
                  <a:cubicBezTo>
                    <a:pt x="1646" y="1980"/>
                    <a:pt x="1646" y="1980"/>
                    <a:pt x="1646" y="1980"/>
                  </a:cubicBezTo>
                  <a:cubicBezTo>
                    <a:pt x="1720" y="2017"/>
                    <a:pt x="1720" y="2017"/>
                    <a:pt x="1720" y="2017"/>
                  </a:cubicBezTo>
                  <a:cubicBezTo>
                    <a:pt x="1766" y="2026"/>
                    <a:pt x="1766" y="2026"/>
                    <a:pt x="1766" y="2026"/>
                  </a:cubicBezTo>
                  <a:cubicBezTo>
                    <a:pt x="1914" y="2035"/>
                    <a:pt x="1914" y="2035"/>
                    <a:pt x="1914" y="2035"/>
                  </a:cubicBezTo>
                  <a:cubicBezTo>
                    <a:pt x="1960" y="2099"/>
                    <a:pt x="1960" y="2099"/>
                    <a:pt x="1960" y="2099"/>
                  </a:cubicBezTo>
                  <a:cubicBezTo>
                    <a:pt x="2024" y="2128"/>
                    <a:pt x="2024" y="2128"/>
                    <a:pt x="2024" y="2128"/>
                  </a:cubicBezTo>
                  <a:cubicBezTo>
                    <a:pt x="2015" y="2183"/>
                    <a:pt x="2015" y="2183"/>
                    <a:pt x="2015" y="2183"/>
                  </a:cubicBezTo>
                  <a:cubicBezTo>
                    <a:pt x="1942" y="2276"/>
                    <a:pt x="1942" y="2276"/>
                    <a:pt x="1942" y="2276"/>
                  </a:cubicBezTo>
                  <a:cubicBezTo>
                    <a:pt x="1923" y="2488"/>
                    <a:pt x="1923" y="2488"/>
                    <a:pt x="1923" y="2488"/>
                  </a:cubicBezTo>
                  <a:cubicBezTo>
                    <a:pt x="1849" y="2534"/>
                    <a:pt x="1849" y="2534"/>
                    <a:pt x="1849" y="2534"/>
                  </a:cubicBezTo>
                  <a:cubicBezTo>
                    <a:pt x="1757" y="2534"/>
                    <a:pt x="1757" y="2534"/>
                    <a:pt x="1757" y="2534"/>
                  </a:cubicBezTo>
                  <a:cubicBezTo>
                    <a:pt x="1720" y="2591"/>
                    <a:pt x="1720" y="2591"/>
                    <a:pt x="1720" y="2591"/>
                  </a:cubicBezTo>
                  <a:lnTo>
                    <a:pt x="1720" y="2591"/>
                  </a:lnTo>
                  <a:cubicBezTo>
                    <a:pt x="1748" y="2701"/>
                    <a:pt x="1748" y="2701"/>
                    <a:pt x="1748" y="2701"/>
                  </a:cubicBezTo>
                  <a:cubicBezTo>
                    <a:pt x="1720" y="2728"/>
                    <a:pt x="1720" y="2728"/>
                    <a:pt x="1720" y="2728"/>
                  </a:cubicBezTo>
                  <a:cubicBezTo>
                    <a:pt x="1636" y="2830"/>
                    <a:pt x="1636" y="2830"/>
                    <a:pt x="1636" y="2830"/>
                  </a:cubicBezTo>
                  <a:cubicBezTo>
                    <a:pt x="1609" y="2896"/>
                    <a:pt x="1609" y="2896"/>
                    <a:pt x="1609" y="2896"/>
                  </a:cubicBezTo>
                  <a:cubicBezTo>
                    <a:pt x="1507" y="2951"/>
                    <a:pt x="1507" y="2951"/>
                    <a:pt x="1507" y="2951"/>
                  </a:cubicBezTo>
                  <a:cubicBezTo>
                    <a:pt x="1433" y="2960"/>
                    <a:pt x="1433" y="2960"/>
                    <a:pt x="1433" y="2960"/>
                  </a:cubicBezTo>
                  <a:cubicBezTo>
                    <a:pt x="1433" y="2988"/>
                    <a:pt x="1433" y="2988"/>
                    <a:pt x="1433" y="2988"/>
                  </a:cubicBezTo>
                  <a:cubicBezTo>
                    <a:pt x="1479" y="2997"/>
                    <a:pt x="1479" y="2997"/>
                    <a:pt x="1479" y="2997"/>
                  </a:cubicBezTo>
                  <a:cubicBezTo>
                    <a:pt x="1479" y="3024"/>
                    <a:pt x="1479" y="3024"/>
                    <a:pt x="1479" y="3024"/>
                  </a:cubicBezTo>
                  <a:cubicBezTo>
                    <a:pt x="1433" y="3072"/>
                    <a:pt x="1433" y="3072"/>
                    <a:pt x="1433" y="3072"/>
                  </a:cubicBezTo>
                  <a:cubicBezTo>
                    <a:pt x="1461" y="3099"/>
                    <a:pt x="1461" y="3099"/>
                    <a:pt x="1461" y="3099"/>
                  </a:cubicBezTo>
                  <a:cubicBezTo>
                    <a:pt x="1507" y="3108"/>
                    <a:pt x="1507" y="3108"/>
                    <a:pt x="1507" y="3108"/>
                  </a:cubicBezTo>
                  <a:cubicBezTo>
                    <a:pt x="1507" y="3145"/>
                    <a:pt x="1507" y="3145"/>
                    <a:pt x="1507" y="3145"/>
                  </a:cubicBezTo>
                  <a:cubicBezTo>
                    <a:pt x="1488" y="3182"/>
                    <a:pt x="1488" y="3182"/>
                    <a:pt x="1488" y="3182"/>
                  </a:cubicBezTo>
                  <a:cubicBezTo>
                    <a:pt x="1488" y="3209"/>
                    <a:pt x="1488" y="3209"/>
                    <a:pt x="1488" y="3209"/>
                  </a:cubicBezTo>
                  <a:cubicBezTo>
                    <a:pt x="1563" y="3275"/>
                    <a:pt x="1563" y="3275"/>
                    <a:pt x="1563" y="3275"/>
                  </a:cubicBezTo>
                  <a:cubicBezTo>
                    <a:pt x="1554" y="3311"/>
                    <a:pt x="1554" y="3311"/>
                    <a:pt x="1554" y="3311"/>
                  </a:cubicBezTo>
                  <a:cubicBezTo>
                    <a:pt x="1452" y="3302"/>
                    <a:pt x="1452" y="3302"/>
                    <a:pt x="1452" y="3302"/>
                  </a:cubicBezTo>
                  <a:cubicBezTo>
                    <a:pt x="1349" y="3220"/>
                    <a:pt x="1349" y="3220"/>
                    <a:pt x="1349" y="3220"/>
                  </a:cubicBezTo>
                  <a:cubicBezTo>
                    <a:pt x="1267" y="3081"/>
                    <a:pt x="1267" y="3081"/>
                    <a:pt x="1267" y="3081"/>
                  </a:cubicBezTo>
                  <a:cubicBezTo>
                    <a:pt x="1285" y="2942"/>
                    <a:pt x="1285" y="2942"/>
                    <a:pt x="1285" y="2942"/>
                  </a:cubicBezTo>
                  <a:cubicBezTo>
                    <a:pt x="1220" y="2867"/>
                    <a:pt x="1220" y="2867"/>
                    <a:pt x="1220" y="2867"/>
                  </a:cubicBezTo>
                  <a:cubicBezTo>
                    <a:pt x="1247" y="2728"/>
                    <a:pt x="1247" y="2728"/>
                    <a:pt x="1247" y="2728"/>
                  </a:cubicBezTo>
                  <a:cubicBezTo>
                    <a:pt x="1210" y="2719"/>
                    <a:pt x="1210" y="2719"/>
                    <a:pt x="1210" y="2719"/>
                  </a:cubicBezTo>
                  <a:cubicBezTo>
                    <a:pt x="1210" y="2424"/>
                    <a:pt x="1210" y="2424"/>
                    <a:pt x="1210" y="2424"/>
                  </a:cubicBezTo>
                  <a:lnTo>
                    <a:pt x="1110" y="2350"/>
                  </a:lnTo>
                  <a:cubicBezTo>
                    <a:pt x="1100" y="2350"/>
                    <a:pt x="1053" y="2340"/>
                    <a:pt x="1053" y="2340"/>
                  </a:cubicBezTo>
                  <a:cubicBezTo>
                    <a:pt x="1044" y="2285"/>
                    <a:pt x="1044" y="2285"/>
                    <a:pt x="1044" y="2285"/>
                  </a:cubicBezTo>
                  <a:cubicBezTo>
                    <a:pt x="914" y="2119"/>
                    <a:pt x="914" y="2119"/>
                    <a:pt x="914" y="2119"/>
                  </a:cubicBezTo>
                  <a:cubicBezTo>
                    <a:pt x="925" y="2062"/>
                    <a:pt x="925" y="2062"/>
                    <a:pt x="925" y="2062"/>
                  </a:cubicBezTo>
                  <a:cubicBezTo>
                    <a:pt x="934" y="1962"/>
                    <a:pt x="934" y="1962"/>
                    <a:pt x="934" y="1962"/>
                  </a:cubicBezTo>
                  <a:cubicBezTo>
                    <a:pt x="1016" y="1905"/>
                    <a:pt x="1016" y="1905"/>
                    <a:pt x="1016" y="1905"/>
                  </a:cubicBezTo>
                  <a:cubicBezTo>
                    <a:pt x="1007" y="1794"/>
                    <a:pt x="1007" y="1794"/>
                    <a:pt x="1007" y="1794"/>
                  </a:cubicBezTo>
                  <a:cubicBezTo>
                    <a:pt x="878" y="1785"/>
                    <a:pt x="878" y="1785"/>
                    <a:pt x="878" y="1785"/>
                  </a:cubicBezTo>
                  <a:cubicBezTo>
                    <a:pt x="777" y="1665"/>
                    <a:pt x="777" y="1665"/>
                    <a:pt x="777" y="1665"/>
                  </a:cubicBezTo>
                  <a:cubicBezTo>
                    <a:pt x="702" y="1647"/>
                    <a:pt x="702" y="1647"/>
                    <a:pt x="702" y="1647"/>
                  </a:cubicBezTo>
                  <a:cubicBezTo>
                    <a:pt x="656" y="1638"/>
                    <a:pt x="656" y="1638"/>
                    <a:pt x="656" y="1638"/>
                  </a:cubicBezTo>
                  <a:cubicBezTo>
                    <a:pt x="656" y="1600"/>
                    <a:pt x="656" y="1600"/>
                    <a:pt x="656" y="1600"/>
                  </a:cubicBezTo>
                  <a:cubicBezTo>
                    <a:pt x="600" y="1591"/>
                    <a:pt x="600" y="1591"/>
                    <a:pt x="600" y="1591"/>
                  </a:cubicBezTo>
                  <a:cubicBezTo>
                    <a:pt x="600" y="1609"/>
                    <a:pt x="600" y="1609"/>
                    <a:pt x="600" y="1609"/>
                  </a:cubicBezTo>
                  <a:cubicBezTo>
                    <a:pt x="452" y="1572"/>
                    <a:pt x="452" y="1572"/>
                    <a:pt x="452" y="1572"/>
                  </a:cubicBezTo>
                  <a:cubicBezTo>
                    <a:pt x="387" y="1481"/>
                    <a:pt x="387" y="1481"/>
                    <a:pt x="387" y="1481"/>
                  </a:cubicBezTo>
                  <a:cubicBezTo>
                    <a:pt x="415" y="1443"/>
                    <a:pt x="415" y="1443"/>
                    <a:pt x="415" y="1443"/>
                  </a:cubicBezTo>
                  <a:cubicBezTo>
                    <a:pt x="323" y="1304"/>
                    <a:pt x="323" y="1304"/>
                    <a:pt x="323" y="1304"/>
                  </a:cubicBezTo>
                  <a:cubicBezTo>
                    <a:pt x="305" y="1203"/>
                    <a:pt x="305" y="1203"/>
                    <a:pt x="305" y="1203"/>
                  </a:cubicBezTo>
                  <a:cubicBezTo>
                    <a:pt x="267" y="1203"/>
                    <a:pt x="267" y="1203"/>
                    <a:pt x="267" y="1203"/>
                  </a:cubicBezTo>
                  <a:cubicBezTo>
                    <a:pt x="276" y="1294"/>
                    <a:pt x="276" y="1294"/>
                    <a:pt x="276" y="1294"/>
                  </a:cubicBezTo>
                  <a:cubicBezTo>
                    <a:pt x="342" y="1397"/>
                    <a:pt x="342" y="1397"/>
                    <a:pt x="342" y="1397"/>
                  </a:cubicBezTo>
                  <a:cubicBezTo>
                    <a:pt x="332" y="1443"/>
                    <a:pt x="332" y="1443"/>
                    <a:pt x="332" y="1443"/>
                  </a:cubicBezTo>
                  <a:cubicBezTo>
                    <a:pt x="276" y="1433"/>
                    <a:pt x="276" y="1433"/>
                    <a:pt x="276" y="1433"/>
                  </a:cubicBezTo>
                  <a:cubicBezTo>
                    <a:pt x="212" y="1313"/>
                    <a:pt x="212" y="1313"/>
                    <a:pt x="212" y="1313"/>
                  </a:cubicBezTo>
                  <a:cubicBezTo>
                    <a:pt x="212" y="1174"/>
                    <a:pt x="212" y="1174"/>
                    <a:pt x="212" y="1174"/>
                  </a:cubicBezTo>
                  <a:cubicBezTo>
                    <a:pt x="137" y="1146"/>
                    <a:pt x="137" y="1146"/>
                    <a:pt x="137" y="1146"/>
                  </a:cubicBezTo>
                  <a:cubicBezTo>
                    <a:pt x="137" y="1046"/>
                    <a:pt x="137" y="1046"/>
                    <a:pt x="137" y="1046"/>
                  </a:cubicBezTo>
                  <a:cubicBezTo>
                    <a:pt x="55" y="1249"/>
                    <a:pt x="0" y="1481"/>
                    <a:pt x="0" y="1720"/>
                  </a:cubicBezTo>
                  <a:cubicBezTo>
                    <a:pt x="0" y="2664"/>
                    <a:pt x="777" y="3432"/>
                    <a:pt x="1720" y="3432"/>
                  </a:cubicBezTo>
                  <a:lnTo>
                    <a:pt x="1720" y="3432"/>
                  </a:lnTo>
                  <a:cubicBezTo>
                    <a:pt x="2256" y="3432"/>
                    <a:pt x="2737" y="3182"/>
                    <a:pt x="3052" y="2803"/>
                  </a:cubicBezTo>
                  <a:cubicBezTo>
                    <a:pt x="2997" y="2803"/>
                    <a:pt x="2997" y="2803"/>
                    <a:pt x="2997" y="2803"/>
                  </a:cubicBezTo>
                  <a:cubicBezTo>
                    <a:pt x="2997" y="2682"/>
                    <a:pt x="2997" y="2682"/>
                    <a:pt x="2997" y="2682"/>
                  </a:cubicBezTo>
                  <a:cubicBezTo>
                    <a:pt x="2931" y="2600"/>
                    <a:pt x="2931" y="2600"/>
                    <a:pt x="2931" y="2600"/>
                  </a:cubicBezTo>
                  <a:cubicBezTo>
                    <a:pt x="2931" y="2461"/>
                    <a:pt x="2931" y="2461"/>
                    <a:pt x="2931" y="2461"/>
                  </a:cubicBezTo>
                  <a:cubicBezTo>
                    <a:pt x="2876" y="2415"/>
                    <a:pt x="2876" y="2415"/>
                    <a:pt x="2876" y="2415"/>
                  </a:cubicBezTo>
                  <a:cubicBezTo>
                    <a:pt x="2876" y="2350"/>
                    <a:pt x="2876" y="2350"/>
                    <a:pt x="2876" y="2350"/>
                  </a:cubicBezTo>
                  <a:cubicBezTo>
                    <a:pt x="2940" y="2229"/>
                    <a:pt x="2940" y="2229"/>
                    <a:pt x="2940" y="2229"/>
                  </a:cubicBezTo>
                  <a:cubicBezTo>
                    <a:pt x="2821" y="2017"/>
                    <a:pt x="2821" y="2017"/>
                    <a:pt x="2821" y="2017"/>
                  </a:cubicBezTo>
                  <a:cubicBezTo>
                    <a:pt x="2830" y="1878"/>
                    <a:pt x="2830" y="1878"/>
                    <a:pt x="2830" y="1878"/>
                  </a:cubicBezTo>
                  <a:cubicBezTo>
                    <a:pt x="2719" y="1859"/>
                    <a:pt x="2719" y="1859"/>
                    <a:pt x="2719" y="1859"/>
                  </a:cubicBezTo>
                  <a:cubicBezTo>
                    <a:pt x="2682" y="1823"/>
                    <a:pt x="2682" y="1823"/>
                    <a:pt x="2682" y="1823"/>
                  </a:cubicBezTo>
                  <a:cubicBezTo>
                    <a:pt x="2607" y="1823"/>
                    <a:pt x="2607" y="1823"/>
                    <a:pt x="2607" y="1823"/>
                  </a:cubicBezTo>
                  <a:cubicBezTo>
                    <a:pt x="2571" y="1859"/>
                    <a:pt x="2571" y="1859"/>
                    <a:pt x="2571" y="1859"/>
                  </a:cubicBezTo>
                  <a:cubicBezTo>
                    <a:pt x="2441" y="1859"/>
                    <a:pt x="2441" y="1859"/>
                    <a:pt x="2441" y="1859"/>
                  </a:cubicBezTo>
                  <a:cubicBezTo>
                    <a:pt x="2441" y="1869"/>
                    <a:pt x="2441" y="1869"/>
                    <a:pt x="2441" y="1869"/>
                  </a:cubicBezTo>
                  <a:cubicBezTo>
                    <a:pt x="2368" y="1869"/>
                    <a:pt x="2368" y="1869"/>
                    <a:pt x="2368" y="1869"/>
                  </a:cubicBezTo>
                  <a:cubicBezTo>
                    <a:pt x="2201" y="1684"/>
                    <a:pt x="2201" y="1684"/>
                    <a:pt x="2201" y="1684"/>
                  </a:cubicBezTo>
                  <a:cubicBezTo>
                    <a:pt x="2210" y="1536"/>
                    <a:pt x="2210" y="1536"/>
                    <a:pt x="2210" y="1536"/>
                  </a:cubicBezTo>
                  <a:cubicBezTo>
                    <a:pt x="2229" y="1527"/>
                    <a:pt x="2229" y="1527"/>
                    <a:pt x="2229" y="1527"/>
                  </a:cubicBezTo>
                  <a:cubicBezTo>
                    <a:pt x="2247" y="1470"/>
                    <a:pt x="2247" y="1470"/>
                    <a:pt x="2247" y="1470"/>
                  </a:cubicBezTo>
                  <a:cubicBezTo>
                    <a:pt x="2201" y="1470"/>
                    <a:pt x="2201" y="1470"/>
                    <a:pt x="2201" y="1470"/>
                  </a:cubicBezTo>
                  <a:cubicBezTo>
                    <a:pt x="2192" y="1415"/>
                    <a:pt x="2192" y="1415"/>
                    <a:pt x="2192" y="1415"/>
                  </a:cubicBezTo>
                  <a:cubicBezTo>
                    <a:pt x="2377" y="1276"/>
                    <a:pt x="2377" y="1276"/>
                    <a:pt x="2377" y="1276"/>
                  </a:cubicBezTo>
                  <a:cubicBezTo>
                    <a:pt x="2377" y="1174"/>
                    <a:pt x="2377" y="1174"/>
                    <a:pt x="2377" y="1174"/>
                  </a:cubicBezTo>
                  <a:cubicBezTo>
                    <a:pt x="2468" y="1128"/>
                    <a:pt x="2468" y="1128"/>
                    <a:pt x="2468" y="1128"/>
                  </a:cubicBezTo>
                  <a:cubicBezTo>
                    <a:pt x="2507" y="1128"/>
                    <a:pt x="2507" y="1128"/>
                    <a:pt x="2507" y="1128"/>
                  </a:cubicBezTo>
                  <a:cubicBezTo>
                    <a:pt x="2589" y="1128"/>
                    <a:pt x="2589" y="1128"/>
                    <a:pt x="2589" y="1128"/>
                  </a:cubicBezTo>
                  <a:cubicBezTo>
                    <a:pt x="2644" y="1101"/>
                    <a:pt x="2644" y="1101"/>
                    <a:pt x="2644" y="1101"/>
                  </a:cubicBezTo>
                  <a:cubicBezTo>
                    <a:pt x="2840" y="1082"/>
                    <a:pt x="2840" y="1082"/>
                    <a:pt x="2840" y="1082"/>
                  </a:cubicBezTo>
                  <a:cubicBezTo>
                    <a:pt x="2840" y="1185"/>
                    <a:pt x="2840" y="1185"/>
                    <a:pt x="2840" y="1185"/>
                  </a:cubicBezTo>
                  <a:cubicBezTo>
                    <a:pt x="2988" y="1221"/>
                    <a:pt x="2988" y="1221"/>
                    <a:pt x="2988" y="1221"/>
                  </a:cubicBezTo>
                  <a:cubicBezTo>
                    <a:pt x="3015" y="1240"/>
                    <a:pt x="3015" y="1240"/>
                    <a:pt x="3015" y="1240"/>
                  </a:cubicBezTo>
                  <a:cubicBezTo>
                    <a:pt x="3052" y="1240"/>
                    <a:pt x="3052" y="1240"/>
                    <a:pt x="3052" y="1240"/>
                  </a:cubicBezTo>
                  <a:cubicBezTo>
                    <a:pt x="3052" y="1194"/>
                    <a:pt x="3052" y="1194"/>
                    <a:pt x="3052" y="1194"/>
                  </a:cubicBezTo>
                  <a:cubicBezTo>
                    <a:pt x="3136" y="1185"/>
                    <a:pt x="3136" y="1185"/>
                    <a:pt x="3136" y="1185"/>
                  </a:cubicBezTo>
                  <a:cubicBezTo>
                    <a:pt x="3218" y="1240"/>
                    <a:pt x="3218" y="1240"/>
                    <a:pt x="3218" y="1240"/>
                  </a:cubicBezTo>
                  <a:cubicBezTo>
                    <a:pt x="3357" y="1240"/>
                    <a:pt x="3357" y="1240"/>
                    <a:pt x="3357" y="1240"/>
                  </a:cubicBezTo>
                  <a:cubicBezTo>
                    <a:pt x="3366" y="1230"/>
                    <a:pt x="3366" y="1230"/>
                    <a:pt x="3366" y="1230"/>
                  </a:cubicBezTo>
                  <a:cubicBezTo>
                    <a:pt x="3348" y="1185"/>
                    <a:pt x="3339" y="1137"/>
                    <a:pt x="3320" y="1101"/>
                  </a:cubicBezTo>
                  <a:close/>
                  <a:moveTo>
                    <a:pt x="2507" y="610"/>
                  </a:moveTo>
                  <a:lnTo>
                    <a:pt x="2507" y="610"/>
                  </a:lnTo>
                  <a:cubicBezTo>
                    <a:pt x="2525" y="583"/>
                    <a:pt x="2525" y="583"/>
                    <a:pt x="2525" y="583"/>
                  </a:cubicBezTo>
                  <a:cubicBezTo>
                    <a:pt x="2580" y="574"/>
                    <a:pt x="2580" y="574"/>
                    <a:pt x="2580" y="574"/>
                  </a:cubicBezTo>
                  <a:cubicBezTo>
                    <a:pt x="2598" y="638"/>
                    <a:pt x="2598" y="638"/>
                    <a:pt x="2598" y="638"/>
                  </a:cubicBezTo>
                  <a:cubicBezTo>
                    <a:pt x="2626" y="693"/>
                    <a:pt x="2626" y="693"/>
                    <a:pt x="2626" y="693"/>
                  </a:cubicBezTo>
                  <a:cubicBezTo>
                    <a:pt x="2644" y="713"/>
                    <a:pt x="2644" y="713"/>
                    <a:pt x="2644" y="713"/>
                  </a:cubicBezTo>
                  <a:cubicBezTo>
                    <a:pt x="2682" y="731"/>
                    <a:pt x="2682" y="731"/>
                    <a:pt x="2682" y="731"/>
                  </a:cubicBezTo>
                  <a:cubicBezTo>
                    <a:pt x="2644" y="768"/>
                    <a:pt x="2644" y="768"/>
                    <a:pt x="2644" y="768"/>
                  </a:cubicBezTo>
                  <a:cubicBezTo>
                    <a:pt x="2580" y="777"/>
                    <a:pt x="2580" y="777"/>
                    <a:pt x="2580" y="777"/>
                  </a:cubicBezTo>
                  <a:cubicBezTo>
                    <a:pt x="2534" y="777"/>
                    <a:pt x="2534" y="777"/>
                    <a:pt x="2534" y="777"/>
                  </a:cubicBezTo>
                  <a:cubicBezTo>
                    <a:pt x="2534" y="713"/>
                    <a:pt x="2534" y="713"/>
                    <a:pt x="2534" y="713"/>
                  </a:cubicBezTo>
                  <a:cubicBezTo>
                    <a:pt x="2580" y="704"/>
                    <a:pt x="2580" y="704"/>
                    <a:pt x="2580" y="704"/>
                  </a:cubicBezTo>
                  <a:cubicBezTo>
                    <a:pt x="2571" y="675"/>
                    <a:pt x="2571" y="675"/>
                    <a:pt x="2571" y="675"/>
                  </a:cubicBezTo>
                  <a:cubicBezTo>
                    <a:pt x="2534" y="656"/>
                    <a:pt x="2534" y="656"/>
                    <a:pt x="2534" y="656"/>
                  </a:cubicBezTo>
                  <a:cubicBezTo>
                    <a:pt x="2507" y="638"/>
                    <a:pt x="2507" y="638"/>
                    <a:pt x="2507" y="638"/>
                  </a:cubicBezTo>
                  <a:lnTo>
                    <a:pt x="2507" y="610"/>
                  </a:lnTo>
                  <a:close/>
                  <a:moveTo>
                    <a:pt x="2414" y="713"/>
                  </a:moveTo>
                  <a:lnTo>
                    <a:pt x="2414" y="713"/>
                  </a:lnTo>
                  <a:cubicBezTo>
                    <a:pt x="2450" y="665"/>
                    <a:pt x="2450" y="665"/>
                    <a:pt x="2450" y="665"/>
                  </a:cubicBezTo>
                  <a:cubicBezTo>
                    <a:pt x="2497" y="647"/>
                    <a:pt x="2497" y="647"/>
                    <a:pt x="2497" y="647"/>
                  </a:cubicBezTo>
                  <a:cubicBezTo>
                    <a:pt x="2525" y="665"/>
                    <a:pt x="2525" y="665"/>
                    <a:pt x="2525" y="665"/>
                  </a:cubicBezTo>
                  <a:cubicBezTo>
                    <a:pt x="2525" y="704"/>
                    <a:pt x="2525" y="704"/>
                    <a:pt x="2525" y="704"/>
                  </a:cubicBezTo>
                  <a:cubicBezTo>
                    <a:pt x="2459" y="749"/>
                    <a:pt x="2459" y="749"/>
                    <a:pt x="2459" y="749"/>
                  </a:cubicBezTo>
                  <a:cubicBezTo>
                    <a:pt x="2414" y="749"/>
                    <a:pt x="2414" y="749"/>
                    <a:pt x="2414" y="749"/>
                  </a:cubicBezTo>
                  <a:lnTo>
                    <a:pt x="2414" y="713"/>
                  </a:lnTo>
                  <a:close/>
                  <a:moveTo>
                    <a:pt x="1479" y="925"/>
                  </a:moveTo>
                  <a:lnTo>
                    <a:pt x="1479" y="925"/>
                  </a:lnTo>
                  <a:cubicBezTo>
                    <a:pt x="1452" y="934"/>
                    <a:pt x="1452" y="934"/>
                    <a:pt x="1452" y="934"/>
                  </a:cubicBezTo>
                  <a:cubicBezTo>
                    <a:pt x="1452" y="907"/>
                    <a:pt x="1452" y="907"/>
                    <a:pt x="1452" y="907"/>
                  </a:cubicBezTo>
                  <a:cubicBezTo>
                    <a:pt x="1470" y="888"/>
                    <a:pt x="1470" y="888"/>
                    <a:pt x="1470" y="888"/>
                  </a:cubicBezTo>
                  <a:cubicBezTo>
                    <a:pt x="1488" y="907"/>
                    <a:pt x="1488" y="907"/>
                    <a:pt x="1488" y="907"/>
                  </a:cubicBezTo>
                  <a:lnTo>
                    <a:pt x="1479" y="925"/>
                  </a:lnTo>
                  <a:close/>
                  <a:moveTo>
                    <a:pt x="1609" y="888"/>
                  </a:moveTo>
                  <a:lnTo>
                    <a:pt x="1609" y="888"/>
                  </a:lnTo>
                  <a:cubicBezTo>
                    <a:pt x="1581" y="888"/>
                    <a:pt x="1581" y="888"/>
                    <a:pt x="1581" y="888"/>
                  </a:cubicBezTo>
                  <a:cubicBezTo>
                    <a:pt x="1581" y="907"/>
                    <a:pt x="1581" y="907"/>
                    <a:pt x="1581" y="907"/>
                  </a:cubicBezTo>
                  <a:cubicBezTo>
                    <a:pt x="1563" y="925"/>
                    <a:pt x="1563" y="925"/>
                    <a:pt x="1563" y="925"/>
                  </a:cubicBezTo>
                  <a:cubicBezTo>
                    <a:pt x="1534" y="925"/>
                    <a:pt x="1534" y="925"/>
                    <a:pt x="1534" y="925"/>
                  </a:cubicBezTo>
                  <a:cubicBezTo>
                    <a:pt x="1525" y="916"/>
                    <a:pt x="1525" y="916"/>
                    <a:pt x="1525" y="916"/>
                  </a:cubicBezTo>
                  <a:cubicBezTo>
                    <a:pt x="1516" y="916"/>
                    <a:pt x="1516" y="916"/>
                    <a:pt x="1516" y="916"/>
                  </a:cubicBezTo>
                  <a:cubicBezTo>
                    <a:pt x="1516" y="888"/>
                    <a:pt x="1516" y="888"/>
                    <a:pt x="1516" y="888"/>
                  </a:cubicBezTo>
                  <a:cubicBezTo>
                    <a:pt x="1563" y="888"/>
                    <a:pt x="1563" y="888"/>
                    <a:pt x="1563" y="888"/>
                  </a:cubicBezTo>
                  <a:cubicBezTo>
                    <a:pt x="1572" y="861"/>
                    <a:pt x="1572" y="861"/>
                    <a:pt x="1572" y="861"/>
                  </a:cubicBezTo>
                  <a:cubicBezTo>
                    <a:pt x="1600" y="861"/>
                    <a:pt x="1600" y="861"/>
                    <a:pt x="1600" y="861"/>
                  </a:cubicBezTo>
                  <a:cubicBezTo>
                    <a:pt x="1618" y="861"/>
                    <a:pt x="1618" y="861"/>
                    <a:pt x="1618" y="861"/>
                  </a:cubicBezTo>
                  <a:lnTo>
                    <a:pt x="1609" y="888"/>
                  </a:lnTo>
                  <a:close/>
                </a:path>
              </a:pathLst>
            </a:custGeom>
            <a:solidFill>
              <a:srgbClr val="2C92D1"/>
            </a:solidFill>
            <a:ln>
              <a:noFill/>
            </a:ln>
            <a:effectLst/>
            <a:extLst/>
          </p:spPr>
          <p:txBody>
            <a:bodyPr wrap="none" lIns="34290" tIns="17145" rIns="34290" bIns="17145" anchor="ctr"/>
            <a:lstStyle/>
            <a:p>
              <a:pPr>
                <a:defRPr/>
              </a:pPr>
              <a:endParaRPr lang="en-US"/>
            </a:p>
          </p:txBody>
        </p:sp>
      </p:grpSp>
      <p:grpSp>
        <p:nvGrpSpPr>
          <p:cNvPr id="16" name="Group 15"/>
          <p:cNvGrpSpPr/>
          <p:nvPr/>
        </p:nvGrpSpPr>
        <p:grpSpPr>
          <a:xfrm>
            <a:off x="2127426" y="82092"/>
            <a:ext cx="2937342" cy="2691250"/>
            <a:chOff x="2127426" y="82092"/>
            <a:chExt cx="2937342" cy="2691250"/>
          </a:xfrm>
        </p:grpSpPr>
        <p:sp>
          <p:nvSpPr>
            <p:cNvPr id="9" name="TextBox 8"/>
            <p:cNvSpPr txBox="1"/>
            <p:nvPr/>
          </p:nvSpPr>
          <p:spPr>
            <a:xfrm>
              <a:off x="2127426" y="1737360"/>
              <a:ext cx="2937342" cy="861774"/>
            </a:xfrm>
            <a:prstGeom prst="rect">
              <a:avLst/>
            </a:prstGeom>
            <a:noFill/>
          </p:spPr>
          <p:txBody>
            <a:bodyPr wrap="none" rtlCol="0">
              <a:spAutoFit/>
            </a:bodyPr>
            <a:lstStyle/>
            <a:p>
              <a:r>
                <a:rPr lang="en-US" sz="5000" b="1" dirty="0" err="1" smtClean="0">
                  <a:solidFill>
                    <a:srgbClr val="65B23C"/>
                  </a:solidFill>
                  <a:latin typeface="Montserrat"/>
                  <a:cs typeface="Montserrat"/>
                </a:rPr>
                <a:t>Dev</a:t>
              </a:r>
              <a:r>
                <a:rPr lang="en-US" sz="5000" b="1" dirty="0" err="1" smtClean="0">
                  <a:solidFill>
                    <a:srgbClr val="2C92D1"/>
                  </a:solidFill>
                  <a:latin typeface="Montserrat"/>
                  <a:cs typeface="Montserrat"/>
                </a:rPr>
                <a:t>Tech</a:t>
              </a:r>
              <a:endParaRPr lang="en-US" sz="5000" b="1" dirty="0" smtClean="0">
                <a:solidFill>
                  <a:srgbClr val="2C92D1"/>
                </a:solidFill>
                <a:latin typeface="Montserrat"/>
                <a:cs typeface="Montserrat"/>
              </a:endParaRPr>
            </a:p>
          </p:txBody>
        </p:sp>
        <p:sp>
          <p:nvSpPr>
            <p:cNvPr id="10" name="Rectangle 9"/>
            <p:cNvSpPr/>
            <p:nvPr/>
          </p:nvSpPr>
          <p:spPr>
            <a:xfrm>
              <a:off x="2189623" y="2434788"/>
              <a:ext cx="2776552" cy="338554"/>
            </a:xfrm>
            <a:prstGeom prst="rect">
              <a:avLst/>
            </a:prstGeom>
          </p:spPr>
          <p:txBody>
            <a:bodyPr wrap="none">
              <a:spAutoFit/>
            </a:bodyPr>
            <a:lstStyle/>
            <a:p>
              <a:r>
                <a:rPr lang="en-US" sz="1600" dirty="0">
                  <a:solidFill>
                    <a:srgbClr val="2C92D1"/>
                  </a:solidFill>
                  <a:latin typeface="Montserrat"/>
                  <a:cs typeface="Montserrat"/>
                </a:rPr>
                <a:t>Making </a:t>
              </a:r>
              <a:r>
                <a:rPr lang="en-US" sz="1600" dirty="0">
                  <a:solidFill>
                    <a:srgbClr val="65B23C"/>
                  </a:solidFill>
                  <a:latin typeface="Montserrat"/>
                  <a:cs typeface="Montserrat"/>
                </a:rPr>
                <a:t>Impact</a:t>
              </a:r>
              <a:r>
                <a:rPr lang="en-US" sz="1600" dirty="0">
                  <a:solidFill>
                    <a:srgbClr val="2C92D1"/>
                  </a:solidFill>
                  <a:latin typeface="Montserrat"/>
                  <a:cs typeface="Montserrat"/>
                </a:rPr>
                <a:t> with </a:t>
              </a:r>
              <a:r>
                <a:rPr lang="en-US" sz="1600" dirty="0">
                  <a:solidFill>
                    <a:srgbClr val="65B23C"/>
                  </a:solidFill>
                  <a:latin typeface="Montserrat"/>
                  <a:cs typeface="Montserrat"/>
                </a:rPr>
                <a:t>Tech</a:t>
              </a:r>
              <a:endParaRPr lang="en-US" sz="1600" dirty="0">
                <a:solidFill>
                  <a:srgbClr val="65B23C"/>
                </a:solidFill>
                <a:latin typeface="Montserrat"/>
                <a:cs typeface="Montserrat"/>
              </a:endParaRPr>
            </a:p>
          </p:txBody>
        </p:sp>
        <p:sp>
          <p:nvSpPr>
            <p:cNvPr id="11" name="Freeform 1071"/>
            <p:cNvSpPr>
              <a:spLocks noChangeArrowheads="1"/>
            </p:cNvSpPr>
            <p:nvPr/>
          </p:nvSpPr>
          <p:spPr bwMode="auto">
            <a:xfrm>
              <a:off x="2715597" y="90379"/>
              <a:ext cx="1761001" cy="1754971"/>
            </a:xfrm>
            <a:custGeom>
              <a:avLst/>
              <a:gdLst>
                <a:gd name="T0" fmla="*/ 1720 w 3431"/>
                <a:gd name="T1" fmla="*/ 0 h 3424"/>
                <a:gd name="T2" fmla="*/ 1720 w 3431"/>
                <a:gd name="T3" fmla="*/ 0 h 3424"/>
                <a:gd name="T4" fmla="*/ 1720 w 3431"/>
                <a:gd name="T5" fmla="*/ 0 h 3424"/>
                <a:gd name="T6" fmla="*/ 0 w 3431"/>
                <a:gd name="T7" fmla="*/ 1711 h 3424"/>
                <a:gd name="T8" fmla="*/ 1720 w 3431"/>
                <a:gd name="T9" fmla="*/ 3423 h 3424"/>
                <a:gd name="T10" fmla="*/ 1720 w 3431"/>
                <a:gd name="T11" fmla="*/ 3423 h 3424"/>
                <a:gd name="T12" fmla="*/ 3430 w 3431"/>
                <a:gd name="T13" fmla="*/ 1711 h 3424"/>
                <a:gd name="T14" fmla="*/ 1720 w 3431"/>
                <a:gd name="T15" fmla="*/ 0 h 34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1" h="3424">
                  <a:moveTo>
                    <a:pt x="1720" y="0"/>
                  </a:moveTo>
                  <a:lnTo>
                    <a:pt x="1720" y="0"/>
                  </a:lnTo>
                  <a:lnTo>
                    <a:pt x="1720" y="0"/>
                  </a:lnTo>
                  <a:cubicBezTo>
                    <a:pt x="766" y="0"/>
                    <a:pt x="0" y="768"/>
                    <a:pt x="0" y="1711"/>
                  </a:cubicBezTo>
                  <a:cubicBezTo>
                    <a:pt x="0" y="2655"/>
                    <a:pt x="766" y="3423"/>
                    <a:pt x="1720" y="3423"/>
                  </a:cubicBezTo>
                  <a:lnTo>
                    <a:pt x="1720" y="3423"/>
                  </a:lnTo>
                  <a:cubicBezTo>
                    <a:pt x="2664" y="3423"/>
                    <a:pt x="3430" y="2655"/>
                    <a:pt x="3430" y="1711"/>
                  </a:cubicBezTo>
                  <a:cubicBezTo>
                    <a:pt x="3430" y="768"/>
                    <a:pt x="2664" y="0"/>
                    <a:pt x="1720" y="0"/>
                  </a:cubicBezTo>
                </a:path>
              </a:pathLst>
            </a:custGeom>
            <a:solidFill>
              <a:srgbClr val="65B23C"/>
            </a:solidFill>
            <a:ln>
              <a:noFill/>
            </a:ln>
            <a:effectLst/>
            <a:extLst/>
          </p:spPr>
          <p:txBody>
            <a:bodyPr wrap="none" lIns="34290" tIns="17145" rIns="34290" bIns="17145" anchor="ctr"/>
            <a:lstStyle/>
            <a:p>
              <a:pPr>
                <a:defRPr/>
              </a:pPr>
              <a:endParaRPr lang="en-US"/>
            </a:p>
          </p:txBody>
        </p:sp>
        <p:sp>
          <p:nvSpPr>
            <p:cNvPr id="12" name="Freeform 1072"/>
            <p:cNvSpPr>
              <a:spLocks noChangeArrowheads="1"/>
            </p:cNvSpPr>
            <p:nvPr/>
          </p:nvSpPr>
          <p:spPr bwMode="auto">
            <a:xfrm>
              <a:off x="3544645" y="1357712"/>
              <a:ext cx="102905" cy="102905"/>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rgbClr val="03434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a:defRPr/>
              </a:pPr>
              <a:endParaRPr lang="en-US"/>
            </a:p>
          </p:txBody>
        </p:sp>
        <p:sp>
          <p:nvSpPr>
            <p:cNvPr id="13" name="Freeform 1073"/>
            <p:cNvSpPr>
              <a:spLocks noChangeArrowheads="1"/>
            </p:cNvSpPr>
            <p:nvPr/>
          </p:nvSpPr>
          <p:spPr bwMode="auto">
            <a:xfrm>
              <a:off x="2713370" y="82092"/>
              <a:ext cx="1724814" cy="1767028"/>
            </a:xfrm>
            <a:custGeom>
              <a:avLst/>
              <a:gdLst>
                <a:gd name="T0" fmla="*/ 3127 w 3367"/>
                <a:gd name="T1" fmla="*/ 1000 h 3433"/>
                <a:gd name="T2" fmla="*/ 2876 w 3367"/>
                <a:gd name="T3" fmla="*/ 879 h 3433"/>
                <a:gd name="T4" fmla="*/ 2940 w 3367"/>
                <a:gd name="T5" fmla="*/ 1091 h 3433"/>
                <a:gd name="T6" fmla="*/ 2812 w 3367"/>
                <a:gd name="T7" fmla="*/ 897 h 3433"/>
                <a:gd name="T8" fmla="*/ 2468 w 3367"/>
                <a:gd name="T9" fmla="*/ 1101 h 3433"/>
                <a:gd name="T10" fmla="*/ 2607 w 3367"/>
                <a:gd name="T11" fmla="*/ 888 h 3433"/>
                <a:gd name="T12" fmla="*/ 2849 w 3367"/>
                <a:gd name="T13" fmla="*/ 693 h 3433"/>
                <a:gd name="T14" fmla="*/ 2719 w 3367"/>
                <a:gd name="T15" fmla="*/ 536 h 3433"/>
                <a:gd name="T16" fmla="*/ 711 w 3367"/>
                <a:gd name="T17" fmla="*/ 333 h 3433"/>
                <a:gd name="T18" fmla="*/ 1016 w 3367"/>
                <a:gd name="T19" fmla="*/ 360 h 3433"/>
                <a:gd name="T20" fmla="*/ 1035 w 3367"/>
                <a:gd name="T21" fmla="*/ 232 h 3433"/>
                <a:gd name="T22" fmla="*/ 1091 w 3367"/>
                <a:gd name="T23" fmla="*/ 333 h 3433"/>
                <a:gd name="T24" fmla="*/ 1247 w 3367"/>
                <a:gd name="T25" fmla="*/ 314 h 3433"/>
                <a:gd name="T26" fmla="*/ 1424 w 3367"/>
                <a:gd name="T27" fmla="*/ 380 h 3433"/>
                <a:gd name="T28" fmla="*/ 1757 w 3367"/>
                <a:gd name="T29" fmla="*/ 389 h 3433"/>
                <a:gd name="T30" fmla="*/ 1516 w 3367"/>
                <a:gd name="T31" fmla="*/ 462 h 3433"/>
                <a:gd name="T32" fmla="*/ 1479 w 3367"/>
                <a:gd name="T33" fmla="*/ 380 h 3433"/>
                <a:gd name="T34" fmla="*/ 1368 w 3367"/>
                <a:gd name="T35" fmla="*/ 462 h 3433"/>
                <a:gd name="T36" fmla="*/ 1110 w 3367"/>
                <a:gd name="T37" fmla="*/ 620 h 3433"/>
                <a:gd name="T38" fmla="*/ 1406 w 3367"/>
                <a:gd name="T39" fmla="*/ 647 h 3433"/>
                <a:gd name="T40" fmla="*/ 1691 w 3367"/>
                <a:gd name="T41" fmla="*/ 555 h 3433"/>
                <a:gd name="T42" fmla="*/ 1720 w 3367"/>
                <a:gd name="T43" fmla="*/ 804 h 3433"/>
                <a:gd name="T44" fmla="*/ 1655 w 3367"/>
                <a:gd name="T45" fmla="*/ 841 h 3433"/>
                <a:gd name="T46" fmla="*/ 1636 w 3367"/>
                <a:gd name="T47" fmla="*/ 786 h 3433"/>
                <a:gd name="T48" fmla="*/ 1534 w 3367"/>
                <a:gd name="T49" fmla="*/ 759 h 3433"/>
                <a:gd name="T50" fmla="*/ 1534 w 3367"/>
                <a:gd name="T51" fmla="*/ 823 h 3433"/>
                <a:gd name="T52" fmla="*/ 1285 w 3367"/>
                <a:gd name="T53" fmla="*/ 971 h 3433"/>
                <a:gd name="T54" fmla="*/ 952 w 3367"/>
                <a:gd name="T55" fmla="*/ 1322 h 3433"/>
                <a:gd name="T56" fmla="*/ 609 w 3367"/>
                <a:gd name="T57" fmla="*/ 1527 h 3433"/>
                <a:gd name="T58" fmla="*/ 905 w 3367"/>
                <a:gd name="T59" fmla="*/ 1739 h 3433"/>
                <a:gd name="T60" fmla="*/ 1377 w 3367"/>
                <a:gd name="T61" fmla="*/ 1702 h 3433"/>
                <a:gd name="T62" fmla="*/ 1720 w 3367"/>
                <a:gd name="T63" fmla="*/ 2017 h 3433"/>
                <a:gd name="T64" fmla="*/ 1942 w 3367"/>
                <a:gd name="T65" fmla="*/ 2276 h 3433"/>
                <a:gd name="T66" fmla="*/ 1748 w 3367"/>
                <a:gd name="T67" fmla="*/ 2701 h 3433"/>
                <a:gd name="T68" fmla="*/ 1433 w 3367"/>
                <a:gd name="T69" fmla="*/ 2988 h 3433"/>
                <a:gd name="T70" fmla="*/ 1507 w 3367"/>
                <a:gd name="T71" fmla="*/ 3145 h 3433"/>
                <a:gd name="T72" fmla="*/ 1349 w 3367"/>
                <a:gd name="T73" fmla="*/ 3220 h 3433"/>
                <a:gd name="T74" fmla="*/ 1210 w 3367"/>
                <a:gd name="T75" fmla="*/ 2424 h 3433"/>
                <a:gd name="T76" fmla="*/ 934 w 3367"/>
                <a:gd name="T77" fmla="*/ 1962 h 3433"/>
                <a:gd name="T78" fmla="*/ 656 w 3367"/>
                <a:gd name="T79" fmla="*/ 1638 h 3433"/>
                <a:gd name="T80" fmla="*/ 415 w 3367"/>
                <a:gd name="T81" fmla="*/ 1443 h 3433"/>
                <a:gd name="T82" fmla="*/ 332 w 3367"/>
                <a:gd name="T83" fmla="*/ 1443 h 3433"/>
                <a:gd name="T84" fmla="*/ 0 w 3367"/>
                <a:gd name="T85" fmla="*/ 1720 h 3433"/>
                <a:gd name="T86" fmla="*/ 2931 w 3367"/>
                <a:gd name="T87" fmla="*/ 2600 h 3433"/>
                <a:gd name="T88" fmla="*/ 2830 w 3367"/>
                <a:gd name="T89" fmla="*/ 1878 h 3433"/>
                <a:gd name="T90" fmla="*/ 2441 w 3367"/>
                <a:gd name="T91" fmla="*/ 1869 h 3433"/>
                <a:gd name="T92" fmla="*/ 2201 w 3367"/>
                <a:gd name="T93" fmla="*/ 1470 h 3433"/>
                <a:gd name="T94" fmla="*/ 2589 w 3367"/>
                <a:gd name="T95" fmla="*/ 1128 h 3433"/>
                <a:gd name="T96" fmla="*/ 3052 w 3367"/>
                <a:gd name="T97" fmla="*/ 1240 h 3433"/>
                <a:gd name="T98" fmla="*/ 3320 w 3367"/>
                <a:gd name="T99" fmla="*/ 1101 h 3433"/>
                <a:gd name="T100" fmla="*/ 2626 w 3367"/>
                <a:gd name="T101" fmla="*/ 693 h 3433"/>
                <a:gd name="T102" fmla="*/ 2534 w 3367"/>
                <a:gd name="T103" fmla="*/ 713 h 3433"/>
                <a:gd name="T104" fmla="*/ 2414 w 3367"/>
                <a:gd name="T105" fmla="*/ 713 h 3433"/>
                <a:gd name="T106" fmla="*/ 2459 w 3367"/>
                <a:gd name="T107" fmla="*/ 749 h 3433"/>
                <a:gd name="T108" fmla="*/ 1452 w 3367"/>
                <a:gd name="T109" fmla="*/ 907 h 3433"/>
                <a:gd name="T110" fmla="*/ 1581 w 3367"/>
                <a:gd name="T111" fmla="*/ 888 h 3433"/>
                <a:gd name="T112" fmla="*/ 1516 w 3367"/>
                <a:gd name="T113" fmla="*/ 888 h 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7" h="3433">
                  <a:moveTo>
                    <a:pt x="3320" y="1101"/>
                  </a:moveTo>
                  <a:lnTo>
                    <a:pt x="3320" y="1101"/>
                  </a:lnTo>
                  <a:cubicBezTo>
                    <a:pt x="3227" y="1101"/>
                    <a:pt x="3227" y="1101"/>
                    <a:pt x="3227" y="1101"/>
                  </a:cubicBezTo>
                  <a:cubicBezTo>
                    <a:pt x="3182" y="1055"/>
                    <a:pt x="3182" y="1055"/>
                    <a:pt x="3182" y="1055"/>
                  </a:cubicBezTo>
                  <a:cubicBezTo>
                    <a:pt x="3172" y="971"/>
                    <a:pt x="3172" y="971"/>
                    <a:pt x="3172" y="971"/>
                  </a:cubicBezTo>
                  <a:cubicBezTo>
                    <a:pt x="3127" y="1000"/>
                    <a:pt x="3127" y="1000"/>
                    <a:pt x="3127" y="1000"/>
                  </a:cubicBezTo>
                  <a:cubicBezTo>
                    <a:pt x="3108" y="1091"/>
                    <a:pt x="3108" y="1091"/>
                    <a:pt x="3108" y="1091"/>
                  </a:cubicBezTo>
                  <a:cubicBezTo>
                    <a:pt x="3043" y="1027"/>
                    <a:pt x="3043" y="1027"/>
                    <a:pt x="3043" y="1027"/>
                  </a:cubicBezTo>
                  <a:cubicBezTo>
                    <a:pt x="3033" y="952"/>
                    <a:pt x="3033" y="952"/>
                    <a:pt x="3033" y="952"/>
                  </a:cubicBezTo>
                  <a:cubicBezTo>
                    <a:pt x="2969" y="897"/>
                    <a:pt x="2969" y="897"/>
                    <a:pt x="2969" y="897"/>
                  </a:cubicBezTo>
                  <a:cubicBezTo>
                    <a:pt x="2949" y="879"/>
                    <a:pt x="2949" y="879"/>
                    <a:pt x="2949" y="879"/>
                  </a:cubicBezTo>
                  <a:cubicBezTo>
                    <a:pt x="2876" y="879"/>
                    <a:pt x="2876" y="879"/>
                    <a:pt x="2876" y="879"/>
                  </a:cubicBezTo>
                  <a:cubicBezTo>
                    <a:pt x="2894" y="943"/>
                    <a:pt x="2894" y="943"/>
                    <a:pt x="2894" y="943"/>
                  </a:cubicBezTo>
                  <a:cubicBezTo>
                    <a:pt x="2988" y="989"/>
                    <a:pt x="2988" y="989"/>
                    <a:pt x="2988" y="989"/>
                  </a:cubicBezTo>
                  <a:cubicBezTo>
                    <a:pt x="3006" y="1009"/>
                    <a:pt x="3006" y="1009"/>
                    <a:pt x="3006" y="1009"/>
                  </a:cubicBezTo>
                  <a:cubicBezTo>
                    <a:pt x="2988" y="1018"/>
                    <a:pt x="2988" y="1018"/>
                    <a:pt x="2988" y="1018"/>
                  </a:cubicBezTo>
                  <a:cubicBezTo>
                    <a:pt x="2988" y="1073"/>
                    <a:pt x="2988" y="1073"/>
                    <a:pt x="2988" y="1073"/>
                  </a:cubicBezTo>
                  <a:cubicBezTo>
                    <a:pt x="2940" y="1091"/>
                    <a:pt x="2940" y="1091"/>
                    <a:pt x="2940" y="1091"/>
                  </a:cubicBezTo>
                  <a:cubicBezTo>
                    <a:pt x="2904" y="1082"/>
                    <a:pt x="2904" y="1082"/>
                    <a:pt x="2904" y="1082"/>
                  </a:cubicBezTo>
                  <a:cubicBezTo>
                    <a:pt x="2876" y="1046"/>
                    <a:pt x="2876" y="1046"/>
                    <a:pt x="2876" y="1046"/>
                  </a:cubicBezTo>
                  <a:cubicBezTo>
                    <a:pt x="2940" y="1055"/>
                    <a:pt x="2940" y="1055"/>
                    <a:pt x="2940" y="1055"/>
                  </a:cubicBezTo>
                  <a:cubicBezTo>
                    <a:pt x="2960" y="1027"/>
                    <a:pt x="2960" y="1027"/>
                    <a:pt x="2960" y="1027"/>
                  </a:cubicBezTo>
                  <a:cubicBezTo>
                    <a:pt x="2821" y="943"/>
                    <a:pt x="2821" y="943"/>
                    <a:pt x="2821" y="943"/>
                  </a:cubicBezTo>
                  <a:cubicBezTo>
                    <a:pt x="2812" y="897"/>
                    <a:pt x="2812" y="897"/>
                    <a:pt x="2812" y="897"/>
                  </a:cubicBezTo>
                  <a:cubicBezTo>
                    <a:pt x="2756" y="952"/>
                    <a:pt x="2756" y="952"/>
                    <a:pt x="2756" y="952"/>
                  </a:cubicBezTo>
                  <a:cubicBezTo>
                    <a:pt x="2701" y="943"/>
                    <a:pt x="2701" y="943"/>
                    <a:pt x="2701" y="943"/>
                  </a:cubicBezTo>
                  <a:cubicBezTo>
                    <a:pt x="2617" y="1046"/>
                    <a:pt x="2617" y="1046"/>
                    <a:pt x="2617" y="1046"/>
                  </a:cubicBezTo>
                  <a:cubicBezTo>
                    <a:pt x="2598" y="1091"/>
                    <a:pt x="2598" y="1091"/>
                    <a:pt x="2598" y="1091"/>
                  </a:cubicBezTo>
                  <a:cubicBezTo>
                    <a:pt x="2552" y="1091"/>
                    <a:pt x="2552" y="1091"/>
                    <a:pt x="2552" y="1091"/>
                  </a:cubicBezTo>
                  <a:cubicBezTo>
                    <a:pt x="2468" y="1101"/>
                    <a:pt x="2468" y="1101"/>
                    <a:pt x="2468" y="1101"/>
                  </a:cubicBezTo>
                  <a:cubicBezTo>
                    <a:pt x="2423" y="1073"/>
                    <a:pt x="2423" y="1073"/>
                    <a:pt x="2423" y="1073"/>
                  </a:cubicBezTo>
                  <a:cubicBezTo>
                    <a:pt x="2404" y="980"/>
                    <a:pt x="2404" y="980"/>
                    <a:pt x="2404" y="980"/>
                  </a:cubicBezTo>
                  <a:cubicBezTo>
                    <a:pt x="2423" y="934"/>
                    <a:pt x="2423" y="934"/>
                    <a:pt x="2423" y="934"/>
                  </a:cubicBezTo>
                  <a:cubicBezTo>
                    <a:pt x="2507" y="916"/>
                    <a:pt x="2507" y="916"/>
                    <a:pt x="2507" y="916"/>
                  </a:cubicBezTo>
                  <a:cubicBezTo>
                    <a:pt x="2589" y="934"/>
                    <a:pt x="2589" y="934"/>
                    <a:pt x="2589" y="934"/>
                  </a:cubicBezTo>
                  <a:cubicBezTo>
                    <a:pt x="2607" y="888"/>
                    <a:pt x="2607" y="888"/>
                    <a:pt x="2607" y="888"/>
                  </a:cubicBezTo>
                  <a:cubicBezTo>
                    <a:pt x="2571" y="879"/>
                    <a:pt x="2571" y="879"/>
                    <a:pt x="2571" y="879"/>
                  </a:cubicBezTo>
                  <a:cubicBezTo>
                    <a:pt x="2580" y="804"/>
                    <a:pt x="2580" y="804"/>
                    <a:pt x="2580" y="804"/>
                  </a:cubicBezTo>
                  <a:cubicBezTo>
                    <a:pt x="2673" y="786"/>
                    <a:pt x="2673" y="786"/>
                    <a:pt x="2673" y="786"/>
                  </a:cubicBezTo>
                  <a:cubicBezTo>
                    <a:pt x="2728" y="704"/>
                    <a:pt x="2728" y="704"/>
                    <a:pt x="2728" y="704"/>
                  </a:cubicBezTo>
                  <a:cubicBezTo>
                    <a:pt x="2792" y="684"/>
                    <a:pt x="2792" y="684"/>
                    <a:pt x="2792" y="684"/>
                  </a:cubicBezTo>
                  <a:cubicBezTo>
                    <a:pt x="2849" y="693"/>
                    <a:pt x="2849" y="693"/>
                    <a:pt x="2849" y="693"/>
                  </a:cubicBezTo>
                  <a:cubicBezTo>
                    <a:pt x="2876" y="693"/>
                    <a:pt x="2876" y="693"/>
                    <a:pt x="2876" y="693"/>
                  </a:cubicBezTo>
                  <a:cubicBezTo>
                    <a:pt x="2867" y="610"/>
                    <a:pt x="2867" y="610"/>
                    <a:pt x="2867" y="610"/>
                  </a:cubicBezTo>
                  <a:cubicBezTo>
                    <a:pt x="2792" y="647"/>
                    <a:pt x="2792" y="647"/>
                    <a:pt x="2792" y="647"/>
                  </a:cubicBezTo>
                  <a:cubicBezTo>
                    <a:pt x="2765" y="583"/>
                    <a:pt x="2765" y="583"/>
                    <a:pt x="2765" y="583"/>
                  </a:cubicBezTo>
                  <a:cubicBezTo>
                    <a:pt x="2728" y="574"/>
                    <a:pt x="2728" y="574"/>
                    <a:pt x="2728" y="574"/>
                  </a:cubicBezTo>
                  <a:cubicBezTo>
                    <a:pt x="2719" y="536"/>
                    <a:pt x="2719" y="536"/>
                    <a:pt x="2719" y="536"/>
                  </a:cubicBezTo>
                  <a:cubicBezTo>
                    <a:pt x="2756" y="499"/>
                    <a:pt x="2756" y="499"/>
                    <a:pt x="2756" y="499"/>
                  </a:cubicBezTo>
                  <a:cubicBezTo>
                    <a:pt x="2830" y="462"/>
                    <a:pt x="2830" y="462"/>
                    <a:pt x="2830" y="462"/>
                  </a:cubicBezTo>
                  <a:cubicBezTo>
                    <a:pt x="2849" y="435"/>
                    <a:pt x="2849" y="435"/>
                    <a:pt x="2849" y="435"/>
                  </a:cubicBezTo>
                  <a:cubicBezTo>
                    <a:pt x="2552" y="166"/>
                    <a:pt x="2154" y="0"/>
                    <a:pt x="1720" y="0"/>
                  </a:cubicBezTo>
                  <a:lnTo>
                    <a:pt x="1720" y="0"/>
                  </a:lnTo>
                  <a:cubicBezTo>
                    <a:pt x="1340" y="0"/>
                    <a:pt x="998" y="120"/>
                    <a:pt x="711" y="333"/>
                  </a:cubicBezTo>
                  <a:cubicBezTo>
                    <a:pt x="795" y="333"/>
                    <a:pt x="795" y="333"/>
                    <a:pt x="795" y="333"/>
                  </a:cubicBezTo>
                  <a:cubicBezTo>
                    <a:pt x="832" y="351"/>
                    <a:pt x="832" y="351"/>
                    <a:pt x="832" y="351"/>
                  </a:cubicBezTo>
                  <a:cubicBezTo>
                    <a:pt x="905" y="369"/>
                    <a:pt x="905" y="369"/>
                    <a:pt x="905" y="369"/>
                  </a:cubicBezTo>
                  <a:cubicBezTo>
                    <a:pt x="914" y="398"/>
                    <a:pt x="914" y="398"/>
                    <a:pt x="914" y="398"/>
                  </a:cubicBezTo>
                  <a:cubicBezTo>
                    <a:pt x="1026" y="398"/>
                    <a:pt x="1026" y="398"/>
                    <a:pt x="1026" y="398"/>
                  </a:cubicBezTo>
                  <a:cubicBezTo>
                    <a:pt x="1016" y="360"/>
                    <a:pt x="1016" y="360"/>
                    <a:pt x="1016" y="360"/>
                  </a:cubicBezTo>
                  <a:cubicBezTo>
                    <a:pt x="914" y="360"/>
                    <a:pt x="914" y="360"/>
                    <a:pt x="914" y="360"/>
                  </a:cubicBezTo>
                  <a:cubicBezTo>
                    <a:pt x="934" y="333"/>
                    <a:pt x="934" y="333"/>
                    <a:pt x="934" y="333"/>
                  </a:cubicBezTo>
                  <a:cubicBezTo>
                    <a:pt x="925" y="305"/>
                    <a:pt x="925" y="305"/>
                    <a:pt x="925" y="305"/>
                  </a:cubicBezTo>
                  <a:cubicBezTo>
                    <a:pt x="832" y="305"/>
                    <a:pt x="832" y="305"/>
                    <a:pt x="832" y="305"/>
                  </a:cubicBezTo>
                  <a:cubicBezTo>
                    <a:pt x="934" y="232"/>
                    <a:pt x="934" y="232"/>
                    <a:pt x="934" y="232"/>
                  </a:cubicBezTo>
                  <a:cubicBezTo>
                    <a:pt x="1035" y="232"/>
                    <a:pt x="1035" y="232"/>
                    <a:pt x="1035" y="232"/>
                  </a:cubicBezTo>
                  <a:cubicBezTo>
                    <a:pt x="1082" y="296"/>
                    <a:pt x="1082" y="296"/>
                    <a:pt x="1082" y="296"/>
                  </a:cubicBezTo>
                  <a:cubicBezTo>
                    <a:pt x="1155" y="305"/>
                    <a:pt x="1155" y="305"/>
                    <a:pt x="1155" y="305"/>
                  </a:cubicBezTo>
                  <a:cubicBezTo>
                    <a:pt x="1201" y="259"/>
                    <a:pt x="1201" y="259"/>
                    <a:pt x="1201" y="259"/>
                  </a:cubicBezTo>
                  <a:cubicBezTo>
                    <a:pt x="1229" y="278"/>
                    <a:pt x="1229" y="278"/>
                    <a:pt x="1229" y="278"/>
                  </a:cubicBezTo>
                  <a:cubicBezTo>
                    <a:pt x="1174" y="333"/>
                    <a:pt x="1174" y="333"/>
                    <a:pt x="1174" y="333"/>
                  </a:cubicBezTo>
                  <a:cubicBezTo>
                    <a:pt x="1174" y="333"/>
                    <a:pt x="1082" y="333"/>
                    <a:pt x="1091" y="333"/>
                  </a:cubicBezTo>
                  <a:lnTo>
                    <a:pt x="1091" y="398"/>
                  </a:lnTo>
                  <a:cubicBezTo>
                    <a:pt x="1201" y="398"/>
                    <a:pt x="1201" y="398"/>
                    <a:pt x="1201" y="398"/>
                  </a:cubicBezTo>
                  <a:cubicBezTo>
                    <a:pt x="1210" y="360"/>
                    <a:pt x="1210" y="360"/>
                    <a:pt x="1210" y="360"/>
                  </a:cubicBezTo>
                  <a:cubicBezTo>
                    <a:pt x="1285" y="360"/>
                    <a:pt x="1285" y="360"/>
                    <a:pt x="1285" y="360"/>
                  </a:cubicBezTo>
                  <a:cubicBezTo>
                    <a:pt x="1294" y="314"/>
                    <a:pt x="1294" y="314"/>
                    <a:pt x="1294" y="314"/>
                  </a:cubicBezTo>
                  <a:cubicBezTo>
                    <a:pt x="1247" y="314"/>
                    <a:pt x="1247" y="314"/>
                    <a:pt x="1247" y="314"/>
                  </a:cubicBezTo>
                  <a:cubicBezTo>
                    <a:pt x="1267" y="268"/>
                    <a:pt x="1267" y="268"/>
                    <a:pt x="1267" y="268"/>
                  </a:cubicBezTo>
                  <a:cubicBezTo>
                    <a:pt x="1294" y="259"/>
                    <a:pt x="1294" y="259"/>
                    <a:pt x="1294" y="259"/>
                  </a:cubicBezTo>
                  <a:cubicBezTo>
                    <a:pt x="1415" y="268"/>
                    <a:pt x="1415" y="268"/>
                    <a:pt x="1415" y="268"/>
                  </a:cubicBezTo>
                  <a:cubicBezTo>
                    <a:pt x="1349" y="323"/>
                    <a:pt x="1349" y="323"/>
                    <a:pt x="1349" y="323"/>
                  </a:cubicBezTo>
                  <a:cubicBezTo>
                    <a:pt x="1358" y="369"/>
                    <a:pt x="1358" y="369"/>
                    <a:pt x="1358" y="369"/>
                  </a:cubicBezTo>
                  <a:cubicBezTo>
                    <a:pt x="1424" y="380"/>
                    <a:pt x="1424" y="380"/>
                    <a:pt x="1424" y="380"/>
                  </a:cubicBezTo>
                  <a:cubicBezTo>
                    <a:pt x="1424" y="296"/>
                    <a:pt x="1424" y="296"/>
                    <a:pt x="1424" y="296"/>
                  </a:cubicBezTo>
                  <a:cubicBezTo>
                    <a:pt x="1479" y="268"/>
                    <a:pt x="1479" y="268"/>
                    <a:pt x="1479" y="268"/>
                  </a:cubicBezTo>
                  <a:cubicBezTo>
                    <a:pt x="1591" y="250"/>
                    <a:pt x="1591" y="250"/>
                    <a:pt x="1591" y="250"/>
                  </a:cubicBezTo>
                  <a:cubicBezTo>
                    <a:pt x="1720" y="314"/>
                    <a:pt x="1720" y="314"/>
                    <a:pt x="1720" y="314"/>
                  </a:cubicBezTo>
                  <a:cubicBezTo>
                    <a:pt x="1757" y="323"/>
                    <a:pt x="1757" y="323"/>
                    <a:pt x="1757" y="323"/>
                  </a:cubicBezTo>
                  <a:cubicBezTo>
                    <a:pt x="1757" y="389"/>
                    <a:pt x="1757" y="389"/>
                    <a:pt x="1757" y="389"/>
                  </a:cubicBezTo>
                  <a:cubicBezTo>
                    <a:pt x="1803" y="398"/>
                    <a:pt x="1803" y="398"/>
                    <a:pt x="1803" y="398"/>
                  </a:cubicBezTo>
                  <a:cubicBezTo>
                    <a:pt x="1784" y="444"/>
                    <a:pt x="1784" y="444"/>
                    <a:pt x="1784" y="444"/>
                  </a:cubicBezTo>
                  <a:cubicBezTo>
                    <a:pt x="1720" y="444"/>
                    <a:pt x="1720" y="444"/>
                    <a:pt x="1720" y="444"/>
                  </a:cubicBezTo>
                  <a:cubicBezTo>
                    <a:pt x="1711" y="444"/>
                    <a:pt x="1711" y="444"/>
                    <a:pt x="1711" y="444"/>
                  </a:cubicBezTo>
                  <a:cubicBezTo>
                    <a:pt x="1682" y="499"/>
                    <a:pt x="1682" y="499"/>
                    <a:pt x="1682" y="499"/>
                  </a:cubicBezTo>
                  <a:cubicBezTo>
                    <a:pt x="1516" y="462"/>
                    <a:pt x="1516" y="462"/>
                    <a:pt x="1516" y="462"/>
                  </a:cubicBezTo>
                  <a:cubicBezTo>
                    <a:pt x="1655" y="398"/>
                    <a:pt x="1655" y="398"/>
                    <a:pt x="1655" y="398"/>
                  </a:cubicBezTo>
                  <a:cubicBezTo>
                    <a:pt x="1600" y="351"/>
                    <a:pt x="1600" y="351"/>
                    <a:pt x="1600" y="351"/>
                  </a:cubicBezTo>
                  <a:cubicBezTo>
                    <a:pt x="1488" y="369"/>
                    <a:pt x="1488" y="369"/>
                    <a:pt x="1488" y="369"/>
                  </a:cubicBezTo>
                  <a:cubicBezTo>
                    <a:pt x="1479" y="380"/>
                    <a:pt x="1479" y="380"/>
                    <a:pt x="1479" y="380"/>
                  </a:cubicBezTo>
                  <a:lnTo>
                    <a:pt x="1479" y="380"/>
                  </a:lnTo>
                  <a:lnTo>
                    <a:pt x="1479" y="380"/>
                  </a:lnTo>
                  <a:cubicBezTo>
                    <a:pt x="1442" y="417"/>
                    <a:pt x="1442" y="417"/>
                    <a:pt x="1442" y="417"/>
                  </a:cubicBezTo>
                  <a:cubicBezTo>
                    <a:pt x="1386" y="417"/>
                    <a:pt x="1386" y="417"/>
                    <a:pt x="1386" y="417"/>
                  </a:cubicBezTo>
                  <a:cubicBezTo>
                    <a:pt x="1395" y="444"/>
                    <a:pt x="1395" y="444"/>
                    <a:pt x="1395" y="444"/>
                  </a:cubicBezTo>
                  <a:cubicBezTo>
                    <a:pt x="1415" y="453"/>
                    <a:pt x="1415" y="453"/>
                    <a:pt x="1415" y="453"/>
                  </a:cubicBezTo>
                  <a:cubicBezTo>
                    <a:pt x="1415" y="462"/>
                    <a:pt x="1415" y="462"/>
                    <a:pt x="1415" y="462"/>
                  </a:cubicBezTo>
                  <a:cubicBezTo>
                    <a:pt x="1368" y="462"/>
                    <a:pt x="1368" y="462"/>
                    <a:pt x="1368" y="462"/>
                  </a:cubicBezTo>
                  <a:cubicBezTo>
                    <a:pt x="1368" y="490"/>
                    <a:pt x="1368" y="490"/>
                    <a:pt x="1368" y="490"/>
                  </a:cubicBezTo>
                  <a:cubicBezTo>
                    <a:pt x="1322" y="490"/>
                    <a:pt x="1322" y="490"/>
                    <a:pt x="1322" y="490"/>
                  </a:cubicBezTo>
                  <a:cubicBezTo>
                    <a:pt x="1313" y="444"/>
                    <a:pt x="1313" y="444"/>
                    <a:pt x="1313" y="444"/>
                  </a:cubicBezTo>
                  <a:cubicBezTo>
                    <a:pt x="1238" y="462"/>
                    <a:pt x="1238" y="462"/>
                    <a:pt x="1238" y="462"/>
                  </a:cubicBezTo>
                  <a:cubicBezTo>
                    <a:pt x="1091" y="555"/>
                    <a:pt x="1091" y="555"/>
                    <a:pt x="1091" y="555"/>
                  </a:cubicBezTo>
                  <a:cubicBezTo>
                    <a:pt x="1110" y="620"/>
                    <a:pt x="1110" y="620"/>
                    <a:pt x="1110" y="620"/>
                  </a:cubicBezTo>
                  <a:cubicBezTo>
                    <a:pt x="1146" y="647"/>
                    <a:pt x="1146" y="647"/>
                    <a:pt x="1146" y="647"/>
                  </a:cubicBezTo>
                  <a:cubicBezTo>
                    <a:pt x="1238" y="656"/>
                    <a:pt x="1238" y="656"/>
                    <a:pt x="1238" y="656"/>
                  </a:cubicBezTo>
                  <a:cubicBezTo>
                    <a:pt x="1238" y="759"/>
                    <a:pt x="1238" y="759"/>
                    <a:pt x="1238" y="759"/>
                  </a:cubicBezTo>
                  <a:cubicBezTo>
                    <a:pt x="1276" y="749"/>
                    <a:pt x="1276" y="749"/>
                    <a:pt x="1276" y="749"/>
                  </a:cubicBezTo>
                  <a:cubicBezTo>
                    <a:pt x="1313" y="675"/>
                    <a:pt x="1313" y="675"/>
                    <a:pt x="1313" y="675"/>
                  </a:cubicBezTo>
                  <a:cubicBezTo>
                    <a:pt x="1406" y="647"/>
                    <a:pt x="1406" y="647"/>
                    <a:pt x="1406" y="647"/>
                  </a:cubicBezTo>
                  <a:cubicBezTo>
                    <a:pt x="1406" y="526"/>
                    <a:pt x="1406" y="526"/>
                    <a:pt x="1406" y="526"/>
                  </a:cubicBezTo>
                  <a:cubicBezTo>
                    <a:pt x="1452" y="490"/>
                    <a:pt x="1452" y="490"/>
                    <a:pt x="1452" y="490"/>
                  </a:cubicBezTo>
                  <a:cubicBezTo>
                    <a:pt x="1572" y="517"/>
                    <a:pt x="1572" y="517"/>
                    <a:pt x="1572" y="517"/>
                  </a:cubicBezTo>
                  <a:cubicBezTo>
                    <a:pt x="1563" y="592"/>
                    <a:pt x="1563" y="592"/>
                    <a:pt x="1563" y="592"/>
                  </a:cubicBezTo>
                  <a:cubicBezTo>
                    <a:pt x="1600" y="592"/>
                    <a:pt x="1600" y="592"/>
                    <a:pt x="1600" y="592"/>
                  </a:cubicBezTo>
                  <a:cubicBezTo>
                    <a:pt x="1691" y="555"/>
                    <a:pt x="1691" y="555"/>
                    <a:pt x="1691" y="555"/>
                  </a:cubicBezTo>
                  <a:cubicBezTo>
                    <a:pt x="1691" y="656"/>
                    <a:pt x="1691" y="656"/>
                    <a:pt x="1691" y="656"/>
                  </a:cubicBezTo>
                  <a:cubicBezTo>
                    <a:pt x="1720" y="675"/>
                    <a:pt x="1720" y="675"/>
                    <a:pt x="1720" y="675"/>
                  </a:cubicBezTo>
                  <a:cubicBezTo>
                    <a:pt x="1757" y="693"/>
                    <a:pt x="1757" y="693"/>
                    <a:pt x="1757" y="693"/>
                  </a:cubicBezTo>
                  <a:cubicBezTo>
                    <a:pt x="1757" y="749"/>
                    <a:pt x="1757" y="749"/>
                    <a:pt x="1757" y="749"/>
                  </a:cubicBezTo>
                  <a:cubicBezTo>
                    <a:pt x="1720" y="768"/>
                    <a:pt x="1720" y="768"/>
                    <a:pt x="1720" y="768"/>
                  </a:cubicBezTo>
                  <a:cubicBezTo>
                    <a:pt x="1720" y="804"/>
                    <a:pt x="1720" y="804"/>
                    <a:pt x="1720" y="804"/>
                  </a:cubicBezTo>
                  <a:cubicBezTo>
                    <a:pt x="1775" y="832"/>
                    <a:pt x="1775" y="832"/>
                    <a:pt x="1775" y="832"/>
                  </a:cubicBezTo>
                  <a:cubicBezTo>
                    <a:pt x="1775" y="870"/>
                    <a:pt x="1775" y="870"/>
                    <a:pt x="1775" y="870"/>
                  </a:cubicBezTo>
                  <a:cubicBezTo>
                    <a:pt x="1748" y="870"/>
                    <a:pt x="1748" y="870"/>
                    <a:pt x="1748" y="870"/>
                  </a:cubicBezTo>
                  <a:lnTo>
                    <a:pt x="1748" y="870"/>
                  </a:lnTo>
                  <a:cubicBezTo>
                    <a:pt x="1720" y="861"/>
                    <a:pt x="1720" y="861"/>
                    <a:pt x="1720" y="861"/>
                  </a:cubicBezTo>
                  <a:cubicBezTo>
                    <a:pt x="1655" y="841"/>
                    <a:pt x="1655" y="841"/>
                    <a:pt x="1655" y="841"/>
                  </a:cubicBezTo>
                  <a:cubicBezTo>
                    <a:pt x="1646" y="814"/>
                    <a:pt x="1646" y="814"/>
                    <a:pt x="1646" y="814"/>
                  </a:cubicBezTo>
                  <a:lnTo>
                    <a:pt x="1646" y="814"/>
                  </a:lnTo>
                  <a:cubicBezTo>
                    <a:pt x="1673" y="795"/>
                    <a:pt x="1673" y="795"/>
                    <a:pt x="1673" y="795"/>
                  </a:cubicBezTo>
                  <a:cubicBezTo>
                    <a:pt x="1673" y="768"/>
                    <a:pt x="1673" y="768"/>
                    <a:pt x="1673" y="768"/>
                  </a:cubicBezTo>
                  <a:cubicBezTo>
                    <a:pt x="1646" y="759"/>
                    <a:pt x="1646" y="759"/>
                    <a:pt x="1646" y="759"/>
                  </a:cubicBezTo>
                  <a:cubicBezTo>
                    <a:pt x="1636" y="786"/>
                    <a:pt x="1636" y="786"/>
                    <a:pt x="1636" y="786"/>
                  </a:cubicBezTo>
                  <a:cubicBezTo>
                    <a:pt x="1591" y="786"/>
                    <a:pt x="1591" y="786"/>
                    <a:pt x="1591" y="786"/>
                  </a:cubicBezTo>
                  <a:cubicBezTo>
                    <a:pt x="1581" y="786"/>
                    <a:pt x="1581" y="786"/>
                    <a:pt x="1581" y="786"/>
                  </a:cubicBezTo>
                  <a:lnTo>
                    <a:pt x="1581" y="786"/>
                  </a:lnTo>
                  <a:cubicBezTo>
                    <a:pt x="1563" y="795"/>
                    <a:pt x="1563" y="795"/>
                    <a:pt x="1563" y="795"/>
                  </a:cubicBezTo>
                  <a:cubicBezTo>
                    <a:pt x="1554" y="768"/>
                    <a:pt x="1554" y="768"/>
                    <a:pt x="1554" y="768"/>
                  </a:cubicBezTo>
                  <a:cubicBezTo>
                    <a:pt x="1534" y="759"/>
                    <a:pt x="1534" y="759"/>
                    <a:pt x="1534" y="759"/>
                  </a:cubicBezTo>
                  <a:cubicBezTo>
                    <a:pt x="1497" y="759"/>
                    <a:pt x="1497" y="759"/>
                    <a:pt x="1497" y="759"/>
                  </a:cubicBezTo>
                  <a:cubicBezTo>
                    <a:pt x="1479" y="768"/>
                    <a:pt x="1479" y="768"/>
                    <a:pt x="1479" y="768"/>
                  </a:cubicBezTo>
                  <a:cubicBezTo>
                    <a:pt x="1479" y="804"/>
                    <a:pt x="1479" y="804"/>
                    <a:pt x="1479" y="804"/>
                  </a:cubicBezTo>
                  <a:cubicBezTo>
                    <a:pt x="1507" y="814"/>
                    <a:pt x="1507" y="814"/>
                    <a:pt x="1507" y="814"/>
                  </a:cubicBezTo>
                  <a:cubicBezTo>
                    <a:pt x="1543" y="814"/>
                    <a:pt x="1543" y="814"/>
                    <a:pt x="1543" y="814"/>
                  </a:cubicBezTo>
                  <a:cubicBezTo>
                    <a:pt x="1534" y="823"/>
                    <a:pt x="1534" y="823"/>
                    <a:pt x="1534" y="823"/>
                  </a:cubicBezTo>
                  <a:cubicBezTo>
                    <a:pt x="1507" y="850"/>
                    <a:pt x="1507" y="850"/>
                    <a:pt x="1507" y="850"/>
                  </a:cubicBezTo>
                  <a:cubicBezTo>
                    <a:pt x="1488" y="832"/>
                    <a:pt x="1488" y="832"/>
                    <a:pt x="1488" y="832"/>
                  </a:cubicBezTo>
                  <a:cubicBezTo>
                    <a:pt x="1461" y="823"/>
                    <a:pt x="1461" y="823"/>
                    <a:pt x="1461" y="823"/>
                  </a:cubicBezTo>
                  <a:cubicBezTo>
                    <a:pt x="1386" y="897"/>
                    <a:pt x="1386" y="897"/>
                    <a:pt x="1386" y="897"/>
                  </a:cubicBezTo>
                  <a:cubicBezTo>
                    <a:pt x="1395" y="907"/>
                    <a:pt x="1395" y="907"/>
                    <a:pt x="1395" y="907"/>
                  </a:cubicBezTo>
                  <a:cubicBezTo>
                    <a:pt x="1285" y="971"/>
                    <a:pt x="1285" y="971"/>
                    <a:pt x="1285" y="971"/>
                  </a:cubicBezTo>
                  <a:cubicBezTo>
                    <a:pt x="1183" y="1082"/>
                    <a:pt x="1183" y="1082"/>
                    <a:pt x="1183" y="1082"/>
                  </a:cubicBezTo>
                  <a:cubicBezTo>
                    <a:pt x="1174" y="1128"/>
                    <a:pt x="1174" y="1128"/>
                    <a:pt x="1174" y="1128"/>
                  </a:cubicBezTo>
                  <a:cubicBezTo>
                    <a:pt x="1071" y="1194"/>
                    <a:pt x="1071" y="1194"/>
                    <a:pt x="1071" y="1194"/>
                  </a:cubicBezTo>
                  <a:cubicBezTo>
                    <a:pt x="1016" y="1249"/>
                    <a:pt x="1016" y="1249"/>
                    <a:pt x="1016" y="1249"/>
                  </a:cubicBezTo>
                  <a:cubicBezTo>
                    <a:pt x="1016" y="1360"/>
                    <a:pt x="1016" y="1360"/>
                    <a:pt x="1016" y="1360"/>
                  </a:cubicBezTo>
                  <a:cubicBezTo>
                    <a:pt x="952" y="1322"/>
                    <a:pt x="952" y="1322"/>
                    <a:pt x="952" y="1322"/>
                  </a:cubicBezTo>
                  <a:cubicBezTo>
                    <a:pt x="952" y="1258"/>
                    <a:pt x="952" y="1258"/>
                    <a:pt x="952" y="1258"/>
                  </a:cubicBezTo>
                  <a:cubicBezTo>
                    <a:pt x="748" y="1258"/>
                    <a:pt x="748" y="1258"/>
                    <a:pt x="748" y="1258"/>
                  </a:cubicBezTo>
                  <a:cubicBezTo>
                    <a:pt x="638" y="1313"/>
                    <a:pt x="638" y="1313"/>
                    <a:pt x="638" y="1313"/>
                  </a:cubicBezTo>
                  <a:cubicBezTo>
                    <a:pt x="600" y="1397"/>
                    <a:pt x="600" y="1397"/>
                    <a:pt x="600" y="1397"/>
                  </a:cubicBezTo>
                  <a:cubicBezTo>
                    <a:pt x="581" y="1461"/>
                    <a:pt x="581" y="1461"/>
                    <a:pt x="581" y="1461"/>
                  </a:cubicBezTo>
                  <a:cubicBezTo>
                    <a:pt x="609" y="1527"/>
                    <a:pt x="609" y="1527"/>
                    <a:pt x="609" y="1527"/>
                  </a:cubicBezTo>
                  <a:cubicBezTo>
                    <a:pt x="693" y="1536"/>
                    <a:pt x="693" y="1536"/>
                    <a:pt x="693" y="1536"/>
                  </a:cubicBezTo>
                  <a:cubicBezTo>
                    <a:pt x="823" y="1452"/>
                    <a:pt x="823" y="1452"/>
                    <a:pt x="823" y="1452"/>
                  </a:cubicBezTo>
                  <a:cubicBezTo>
                    <a:pt x="832" y="1499"/>
                    <a:pt x="832" y="1499"/>
                    <a:pt x="832" y="1499"/>
                  </a:cubicBezTo>
                  <a:cubicBezTo>
                    <a:pt x="795" y="1572"/>
                    <a:pt x="795" y="1572"/>
                    <a:pt x="795" y="1572"/>
                  </a:cubicBezTo>
                  <a:cubicBezTo>
                    <a:pt x="896" y="1591"/>
                    <a:pt x="896" y="1591"/>
                    <a:pt x="896" y="1591"/>
                  </a:cubicBezTo>
                  <a:cubicBezTo>
                    <a:pt x="905" y="1739"/>
                    <a:pt x="905" y="1739"/>
                    <a:pt x="905" y="1739"/>
                  </a:cubicBezTo>
                  <a:cubicBezTo>
                    <a:pt x="1035" y="1766"/>
                    <a:pt x="1035" y="1766"/>
                    <a:pt x="1035" y="1766"/>
                  </a:cubicBezTo>
                  <a:cubicBezTo>
                    <a:pt x="1128" y="1665"/>
                    <a:pt x="1128" y="1665"/>
                    <a:pt x="1128" y="1665"/>
                  </a:cubicBezTo>
                  <a:cubicBezTo>
                    <a:pt x="1229" y="1684"/>
                    <a:pt x="1229" y="1684"/>
                    <a:pt x="1229" y="1684"/>
                  </a:cubicBezTo>
                  <a:cubicBezTo>
                    <a:pt x="1267" y="1739"/>
                    <a:pt x="1267" y="1739"/>
                    <a:pt x="1267" y="1739"/>
                  </a:cubicBezTo>
                  <a:cubicBezTo>
                    <a:pt x="1368" y="1730"/>
                    <a:pt x="1368" y="1730"/>
                    <a:pt x="1368" y="1730"/>
                  </a:cubicBezTo>
                  <a:cubicBezTo>
                    <a:pt x="1377" y="1702"/>
                    <a:pt x="1377" y="1702"/>
                    <a:pt x="1377" y="1702"/>
                  </a:cubicBezTo>
                  <a:cubicBezTo>
                    <a:pt x="1433" y="1730"/>
                    <a:pt x="1433" y="1730"/>
                    <a:pt x="1433" y="1730"/>
                  </a:cubicBezTo>
                  <a:cubicBezTo>
                    <a:pt x="1488" y="1823"/>
                    <a:pt x="1488" y="1823"/>
                    <a:pt x="1488" y="1823"/>
                  </a:cubicBezTo>
                  <a:cubicBezTo>
                    <a:pt x="1600" y="1832"/>
                    <a:pt x="1600" y="1832"/>
                    <a:pt x="1600" y="1832"/>
                  </a:cubicBezTo>
                  <a:cubicBezTo>
                    <a:pt x="1636" y="1896"/>
                    <a:pt x="1636" y="1896"/>
                    <a:pt x="1636" y="1896"/>
                  </a:cubicBezTo>
                  <a:cubicBezTo>
                    <a:pt x="1646" y="1980"/>
                    <a:pt x="1646" y="1980"/>
                    <a:pt x="1646" y="1980"/>
                  </a:cubicBezTo>
                  <a:cubicBezTo>
                    <a:pt x="1720" y="2017"/>
                    <a:pt x="1720" y="2017"/>
                    <a:pt x="1720" y="2017"/>
                  </a:cubicBezTo>
                  <a:cubicBezTo>
                    <a:pt x="1766" y="2026"/>
                    <a:pt x="1766" y="2026"/>
                    <a:pt x="1766" y="2026"/>
                  </a:cubicBezTo>
                  <a:cubicBezTo>
                    <a:pt x="1914" y="2035"/>
                    <a:pt x="1914" y="2035"/>
                    <a:pt x="1914" y="2035"/>
                  </a:cubicBezTo>
                  <a:cubicBezTo>
                    <a:pt x="1960" y="2099"/>
                    <a:pt x="1960" y="2099"/>
                    <a:pt x="1960" y="2099"/>
                  </a:cubicBezTo>
                  <a:cubicBezTo>
                    <a:pt x="2024" y="2128"/>
                    <a:pt x="2024" y="2128"/>
                    <a:pt x="2024" y="2128"/>
                  </a:cubicBezTo>
                  <a:cubicBezTo>
                    <a:pt x="2015" y="2183"/>
                    <a:pt x="2015" y="2183"/>
                    <a:pt x="2015" y="2183"/>
                  </a:cubicBezTo>
                  <a:cubicBezTo>
                    <a:pt x="1942" y="2276"/>
                    <a:pt x="1942" y="2276"/>
                    <a:pt x="1942" y="2276"/>
                  </a:cubicBezTo>
                  <a:cubicBezTo>
                    <a:pt x="1923" y="2488"/>
                    <a:pt x="1923" y="2488"/>
                    <a:pt x="1923" y="2488"/>
                  </a:cubicBezTo>
                  <a:cubicBezTo>
                    <a:pt x="1849" y="2534"/>
                    <a:pt x="1849" y="2534"/>
                    <a:pt x="1849" y="2534"/>
                  </a:cubicBezTo>
                  <a:cubicBezTo>
                    <a:pt x="1757" y="2534"/>
                    <a:pt x="1757" y="2534"/>
                    <a:pt x="1757" y="2534"/>
                  </a:cubicBezTo>
                  <a:cubicBezTo>
                    <a:pt x="1720" y="2591"/>
                    <a:pt x="1720" y="2591"/>
                    <a:pt x="1720" y="2591"/>
                  </a:cubicBezTo>
                  <a:lnTo>
                    <a:pt x="1720" y="2591"/>
                  </a:lnTo>
                  <a:cubicBezTo>
                    <a:pt x="1748" y="2701"/>
                    <a:pt x="1748" y="2701"/>
                    <a:pt x="1748" y="2701"/>
                  </a:cubicBezTo>
                  <a:cubicBezTo>
                    <a:pt x="1720" y="2728"/>
                    <a:pt x="1720" y="2728"/>
                    <a:pt x="1720" y="2728"/>
                  </a:cubicBezTo>
                  <a:cubicBezTo>
                    <a:pt x="1636" y="2830"/>
                    <a:pt x="1636" y="2830"/>
                    <a:pt x="1636" y="2830"/>
                  </a:cubicBezTo>
                  <a:cubicBezTo>
                    <a:pt x="1609" y="2896"/>
                    <a:pt x="1609" y="2896"/>
                    <a:pt x="1609" y="2896"/>
                  </a:cubicBezTo>
                  <a:cubicBezTo>
                    <a:pt x="1507" y="2951"/>
                    <a:pt x="1507" y="2951"/>
                    <a:pt x="1507" y="2951"/>
                  </a:cubicBezTo>
                  <a:cubicBezTo>
                    <a:pt x="1433" y="2960"/>
                    <a:pt x="1433" y="2960"/>
                    <a:pt x="1433" y="2960"/>
                  </a:cubicBezTo>
                  <a:cubicBezTo>
                    <a:pt x="1433" y="2988"/>
                    <a:pt x="1433" y="2988"/>
                    <a:pt x="1433" y="2988"/>
                  </a:cubicBezTo>
                  <a:cubicBezTo>
                    <a:pt x="1479" y="2997"/>
                    <a:pt x="1479" y="2997"/>
                    <a:pt x="1479" y="2997"/>
                  </a:cubicBezTo>
                  <a:cubicBezTo>
                    <a:pt x="1479" y="3024"/>
                    <a:pt x="1479" y="3024"/>
                    <a:pt x="1479" y="3024"/>
                  </a:cubicBezTo>
                  <a:cubicBezTo>
                    <a:pt x="1433" y="3072"/>
                    <a:pt x="1433" y="3072"/>
                    <a:pt x="1433" y="3072"/>
                  </a:cubicBezTo>
                  <a:cubicBezTo>
                    <a:pt x="1461" y="3099"/>
                    <a:pt x="1461" y="3099"/>
                    <a:pt x="1461" y="3099"/>
                  </a:cubicBezTo>
                  <a:cubicBezTo>
                    <a:pt x="1507" y="3108"/>
                    <a:pt x="1507" y="3108"/>
                    <a:pt x="1507" y="3108"/>
                  </a:cubicBezTo>
                  <a:cubicBezTo>
                    <a:pt x="1507" y="3145"/>
                    <a:pt x="1507" y="3145"/>
                    <a:pt x="1507" y="3145"/>
                  </a:cubicBezTo>
                  <a:cubicBezTo>
                    <a:pt x="1488" y="3182"/>
                    <a:pt x="1488" y="3182"/>
                    <a:pt x="1488" y="3182"/>
                  </a:cubicBezTo>
                  <a:cubicBezTo>
                    <a:pt x="1488" y="3209"/>
                    <a:pt x="1488" y="3209"/>
                    <a:pt x="1488" y="3209"/>
                  </a:cubicBezTo>
                  <a:cubicBezTo>
                    <a:pt x="1563" y="3275"/>
                    <a:pt x="1563" y="3275"/>
                    <a:pt x="1563" y="3275"/>
                  </a:cubicBezTo>
                  <a:cubicBezTo>
                    <a:pt x="1554" y="3311"/>
                    <a:pt x="1554" y="3311"/>
                    <a:pt x="1554" y="3311"/>
                  </a:cubicBezTo>
                  <a:cubicBezTo>
                    <a:pt x="1452" y="3302"/>
                    <a:pt x="1452" y="3302"/>
                    <a:pt x="1452" y="3302"/>
                  </a:cubicBezTo>
                  <a:cubicBezTo>
                    <a:pt x="1349" y="3220"/>
                    <a:pt x="1349" y="3220"/>
                    <a:pt x="1349" y="3220"/>
                  </a:cubicBezTo>
                  <a:cubicBezTo>
                    <a:pt x="1267" y="3081"/>
                    <a:pt x="1267" y="3081"/>
                    <a:pt x="1267" y="3081"/>
                  </a:cubicBezTo>
                  <a:cubicBezTo>
                    <a:pt x="1285" y="2942"/>
                    <a:pt x="1285" y="2942"/>
                    <a:pt x="1285" y="2942"/>
                  </a:cubicBezTo>
                  <a:cubicBezTo>
                    <a:pt x="1220" y="2867"/>
                    <a:pt x="1220" y="2867"/>
                    <a:pt x="1220" y="2867"/>
                  </a:cubicBezTo>
                  <a:cubicBezTo>
                    <a:pt x="1247" y="2728"/>
                    <a:pt x="1247" y="2728"/>
                    <a:pt x="1247" y="2728"/>
                  </a:cubicBezTo>
                  <a:cubicBezTo>
                    <a:pt x="1210" y="2719"/>
                    <a:pt x="1210" y="2719"/>
                    <a:pt x="1210" y="2719"/>
                  </a:cubicBezTo>
                  <a:cubicBezTo>
                    <a:pt x="1210" y="2424"/>
                    <a:pt x="1210" y="2424"/>
                    <a:pt x="1210" y="2424"/>
                  </a:cubicBezTo>
                  <a:lnTo>
                    <a:pt x="1110" y="2350"/>
                  </a:lnTo>
                  <a:cubicBezTo>
                    <a:pt x="1100" y="2350"/>
                    <a:pt x="1053" y="2340"/>
                    <a:pt x="1053" y="2340"/>
                  </a:cubicBezTo>
                  <a:cubicBezTo>
                    <a:pt x="1044" y="2285"/>
                    <a:pt x="1044" y="2285"/>
                    <a:pt x="1044" y="2285"/>
                  </a:cubicBezTo>
                  <a:cubicBezTo>
                    <a:pt x="914" y="2119"/>
                    <a:pt x="914" y="2119"/>
                    <a:pt x="914" y="2119"/>
                  </a:cubicBezTo>
                  <a:cubicBezTo>
                    <a:pt x="925" y="2062"/>
                    <a:pt x="925" y="2062"/>
                    <a:pt x="925" y="2062"/>
                  </a:cubicBezTo>
                  <a:cubicBezTo>
                    <a:pt x="934" y="1962"/>
                    <a:pt x="934" y="1962"/>
                    <a:pt x="934" y="1962"/>
                  </a:cubicBezTo>
                  <a:cubicBezTo>
                    <a:pt x="1016" y="1905"/>
                    <a:pt x="1016" y="1905"/>
                    <a:pt x="1016" y="1905"/>
                  </a:cubicBezTo>
                  <a:cubicBezTo>
                    <a:pt x="1007" y="1794"/>
                    <a:pt x="1007" y="1794"/>
                    <a:pt x="1007" y="1794"/>
                  </a:cubicBezTo>
                  <a:cubicBezTo>
                    <a:pt x="878" y="1785"/>
                    <a:pt x="878" y="1785"/>
                    <a:pt x="878" y="1785"/>
                  </a:cubicBezTo>
                  <a:cubicBezTo>
                    <a:pt x="777" y="1665"/>
                    <a:pt x="777" y="1665"/>
                    <a:pt x="777" y="1665"/>
                  </a:cubicBezTo>
                  <a:cubicBezTo>
                    <a:pt x="702" y="1647"/>
                    <a:pt x="702" y="1647"/>
                    <a:pt x="702" y="1647"/>
                  </a:cubicBezTo>
                  <a:cubicBezTo>
                    <a:pt x="656" y="1638"/>
                    <a:pt x="656" y="1638"/>
                    <a:pt x="656" y="1638"/>
                  </a:cubicBezTo>
                  <a:cubicBezTo>
                    <a:pt x="656" y="1600"/>
                    <a:pt x="656" y="1600"/>
                    <a:pt x="656" y="1600"/>
                  </a:cubicBezTo>
                  <a:cubicBezTo>
                    <a:pt x="600" y="1591"/>
                    <a:pt x="600" y="1591"/>
                    <a:pt x="600" y="1591"/>
                  </a:cubicBezTo>
                  <a:cubicBezTo>
                    <a:pt x="600" y="1609"/>
                    <a:pt x="600" y="1609"/>
                    <a:pt x="600" y="1609"/>
                  </a:cubicBezTo>
                  <a:cubicBezTo>
                    <a:pt x="452" y="1572"/>
                    <a:pt x="452" y="1572"/>
                    <a:pt x="452" y="1572"/>
                  </a:cubicBezTo>
                  <a:cubicBezTo>
                    <a:pt x="387" y="1481"/>
                    <a:pt x="387" y="1481"/>
                    <a:pt x="387" y="1481"/>
                  </a:cubicBezTo>
                  <a:cubicBezTo>
                    <a:pt x="415" y="1443"/>
                    <a:pt x="415" y="1443"/>
                    <a:pt x="415" y="1443"/>
                  </a:cubicBezTo>
                  <a:cubicBezTo>
                    <a:pt x="323" y="1304"/>
                    <a:pt x="323" y="1304"/>
                    <a:pt x="323" y="1304"/>
                  </a:cubicBezTo>
                  <a:cubicBezTo>
                    <a:pt x="305" y="1203"/>
                    <a:pt x="305" y="1203"/>
                    <a:pt x="305" y="1203"/>
                  </a:cubicBezTo>
                  <a:cubicBezTo>
                    <a:pt x="267" y="1203"/>
                    <a:pt x="267" y="1203"/>
                    <a:pt x="267" y="1203"/>
                  </a:cubicBezTo>
                  <a:cubicBezTo>
                    <a:pt x="276" y="1294"/>
                    <a:pt x="276" y="1294"/>
                    <a:pt x="276" y="1294"/>
                  </a:cubicBezTo>
                  <a:cubicBezTo>
                    <a:pt x="342" y="1397"/>
                    <a:pt x="342" y="1397"/>
                    <a:pt x="342" y="1397"/>
                  </a:cubicBezTo>
                  <a:cubicBezTo>
                    <a:pt x="332" y="1443"/>
                    <a:pt x="332" y="1443"/>
                    <a:pt x="332" y="1443"/>
                  </a:cubicBezTo>
                  <a:cubicBezTo>
                    <a:pt x="276" y="1433"/>
                    <a:pt x="276" y="1433"/>
                    <a:pt x="276" y="1433"/>
                  </a:cubicBezTo>
                  <a:cubicBezTo>
                    <a:pt x="212" y="1313"/>
                    <a:pt x="212" y="1313"/>
                    <a:pt x="212" y="1313"/>
                  </a:cubicBezTo>
                  <a:cubicBezTo>
                    <a:pt x="212" y="1174"/>
                    <a:pt x="212" y="1174"/>
                    <a:pt x="212" y="1174"/>
                  </a:cubicBezTo>
                  <a:cubicBezTo>
                    <a:pt x="137" y="1146"/>
                    <a:pt x="137" y="1146"/>
                    <a:pt x="137" y="1146"/>
                  </a:cubicBezTo>
                  <a:cubicBezTo>
                    <a:pt x="137" y="1046"/>
                    <a:pt x="137" y="1046"/>
                    <a:pt x="137" y="1046"/>
                  </a:cubicBezTo>
                  <a:cubicBezTo>
                    <a:pt x="55" y="1249"/>
                    <a:pt x="0" y="1481"/>
                    <a:pt x="0" y="1720"/>
                  </a:cubicBezTo>
                  <a:cubicBezTo>
                    <a:pt x="0" y="2664"/>
                    <a:pt x="777" y="3432"/>
                    <a:pt x="1720" y="3432"/>
                  </a:cubicBezTo>
                  <a:lnTo>
                    <a:pt x="1720" y="3432"/>
                  </a:lnTo>
                  <a:cubicBezTo>
                    <a:pt x="2256" y="3432"/>
                    <a:pt x="2737" y="3182"/>
                    <a:pt x="3052" y="2803"/>
                  </a:cubicBezTo>
                  <a:cubicBezTo>
                    <a:pt x="2997" y="2803"/>
                    <a:pt x="2997" y="2803"/>
                    <a:pt x="2997" y="2803"/>
                  </a:cubicBezTo>
                  <a:cubicBezTo>
                    <a:pt x="2997" y="2682"/>
                    <a:pt x="2997" y="2682"/>
                    <a:pt x="2997" y="2682"/>
                  </a:cubicBezTo>
                  <a:cubicBezTo>
                    <a:pt x="2931" y="2600"/>
                    <a:pt x="2931" y="2600"/>
                    <a:pt x="2931" y="2600"/>
                  </a:cubicBezTo>
                  <a:cubicBezTo>
                    <a:pt x="2931" y="2461"/>
                    <a:pt x="2931" y="2461"/>
                    <a:pt x="2931" y="2461"/>
                  </a:cubicBezTo>
                  <a:cubicBezTo>
                    <a:pt x="2876" y="2415"/>
                    <a:pt x="2876" y="2415"/>
                    <a:pt x="2876" y="2415"/>
                  </a:cubicBezTo>
                  <a:cubicBezTo>
                    <a:pt x="2876" y="2350"/>
                    <a:pt x="2876" y="2350"/>
                    <a:pt x="2876" y="2350"/>
                  </a:cubicBezTo>
                  <a:cubicBezTo>
                    <a:pt x="2940" y="2229"/>
                    <a:pt x="2940" y="2229"/>
                    <a:pt x="2940" y="2229"/>
                  </a:cubicBezTo>
                  <a:cubicBezTo>
                    <a:pt x="2821" y="2017"/>
                    <a:pt x="2821" y="2017"/>
                    <a:pt x="2821" y="2017"/>
                  </a:cubicBezTo>
                  <a:cubicBezTo>
                    <a:pt x="2830" y="1878"/>
                    <a:pt x="2830" y="1878"/>
                    <a:pt x="2830" y="1878"/>
                  </a:cubicBezTo>
                  <a:cubicBezTo>
                    <a:pt x="2719" y="1859"/>
                    <a:pt x="2719" y="1859"/>
                    <a:pt x="2719" y="1859"/>
                  </a:cubicBezTo>
                  <a:cubicBezTo>
                    <a:pt x="2682" y="1823"/>
                    <a:pt x="2682" y="1823"/>
                    <a:pt x="2682" y="1823"/>
                  </a:cubicBezTo>
                  <a:cubicBezTo>
                    <a:pt x="2607" y="1823"/>
                    <a:pt x="2607" y="1823"/>
                    <a:pt x="2607" y="1823"/>
                  </a:cubicBezTo>
                  <a:cubicBezTo>
                    <a:pt x="2571" y="1859"/>
                    <a:pt x="2571" y="1859"/>
                    <a:pt x="2571" y="1859"/>
                  </a:cubicBezTo>
                  <a:cubicBezTo>
                    <a:pt x="2441" y="1859"/>
                    <a:pt x="2441" y="1859"/>
                    <a:pt x="2441" y="1859"/>
                  </a:cubicBezTo>
                  <a:cubicBezTo>
                    <a:pt x="2441" y="1869"/>
                    <a:pt x="2441" y="1869"/>
                    <a:pt x="2441" y="1869"/>
                  </a:cubicBezTo>
                  <a:cubicBezTo>
                    <a:pt x="2368" y="1869"/>
                    <a:pt x="2368" y="1869"/>
                    <a:pt x="2368" y="1869"/>
                  </a:cubicBezTo>
                  <a:cubicBezTo>
                    <a:pt x="2201" y="1684"/>
                    <a:pt x="2201" y="1684"/>
                    <a:pt x="2201" y="1684"/>
                  </a:cubicBezTo>
                  <a:cubicBezTo>
                    <a:pt x="2210" y="1536"/>
                    <a:pt x="2210" y="1536"/>
                    <a:pt x="2210" y="1536"/>
                  </a:cubicBezTo>
                  <a:cubicBezTo>
                    <a:pt x="2229" y="1527"/>
                    <a:pt x="2229" y="1527"/>
                    <a:pt x="2229" y="1527"/>
                  </a:cubicBezTo>
                  <a:cubicBezTo>
                    <a:pt x="2247" y="1470"/>
                    <a:pt x="2247" y="1470"/>
                    <a:pt x="2247" y="1470"/>
                  </a:cubicBezTo>
                  <a:cubicBezTo>
                    <a:pt x="2201" y="1470"/>
                    <a:pt x="2201" y="1470"/>
                    <a:pt x="2201" y="1470"/>
                  </a:cubicBezTo>
                  <a:cubicBezTo>
                    <a:pt x="2192" y="1415"/>
                    <a:pt x="2192" y="1415"/>
                    <a:pt x="2192" y="1415"/>
                  </a:cubicBezTo>
                  <a:cubicBezTo>
                    <a:pt x="2377" y="1276"/>
                    <a:pt x="2377" y="1276"/>
                    <a:pt x="2377" y="1276"/>
                  </a:cubicBezTo>
                  <a:cubicBezTo>
                    <a:pt x="2377" y="1174"/>
                    <a:pt x="2377" y="1174"/>
                    <a:pt x="2377" y="1174"/>
                  </a:cubicBezTo>
                  <a:cubicBezTo>
                    <a:pt x="2468" y="1128"/>
                    <a:pt x="2468" y="1128"/>
                    <a:pt x="2468" y="1128"/>
                  </a:cubicBezTo>
                  <a:cubicBezTo>
                    <a:pt x="2507" y="1128"/>
                    <a:pt x="2507" y="1128"/>
                    <a:pt x="2507" y="1128"/>
                  </a:cubicBezTo>
                  <a:cubicBezTo>
                    <a:pt x="2589" y="1128"/>
                    <a:pt x="2589" y="1128"/>
                    <a:pt x="2589" y="1128"/>
                  </a:cubicBezTo>
                  <a:cubicBezTo>
                    <a:pt x="2644" y="1101"/>
                    <a:pt x="2644" y="1101"/>
                    <a:pt x="2644" y="1101"/>
                  </a:cubicBezTo>
                  <a:cubicBezTo>
                    <a:pt x="2840" y="1082"/>
                    <a:pt x="2840" y="1082"/>
                    <a:pt x="2840" y="1082"/>
                  </a:cubicBezTo>
                  <a:cubicBezTo>
                    <a:pt x="2840" y="1185"/>
                    <a:pt x="2840" y="1185"/>
                    <a:pt x="2840" y="1185"/>
                  </a:cubicBezTo>
                  <a:cubicBezTo>
                    <a:pt x="2988" y="1221"/>
                    <a:pt x="2988" y="1221"/>
                    <a:pt x="2988" y="1221"/>
                  </a:cubicBezTo>
                  <a:cubicBezTo>
                    <a:pt x="3015" y="1240"/>
                    <a:pt x="3015" y="1240"/>
                    <a:pt x="3015" y="1240"/>
                  </a:cubicBezTo>
                  <a:cubicBezTo>
                    <a:pt x="3052" y="1240"/>
                    <a:pt x="3052" y="1240"/>
                    <a:pt x="3052" y="1240"/>
                  </a:cubicBezTo>
                  <a:cubicBezTo>
                    <a:pt x="3052" y="1194"/>
                    <a:pt x="3052" y="1194"/>
                    <a:pt x="3052" y="1194"/>
                  </a:cubicBezTo>
                  <a:cubicBezTo>
                    <a:pt x="3136" y="1185"/>
                    <a:pt x="3136" y="1185"/>
                    <a:pt x="3136" y="1185"/>
                  </a:cubicBezTo>
                  <a:cubicBezTo>
                    <a:pt x="3218" y="1240"/>
                    <a:pt x="3218" y="1240"/>
                    <a:pt x="3218" y="1240"/>
                  </a:cubicBezTo>
                  <a:cubicBezTo>
                    <a:pt x="3357" y="1240"/>
                    <a:pt x="3357" y="1240"/>
                    <a:pt x="3357" y="1240"/>
                  </a:cubicBezTo>
                  <a:cubicBezTo>
                    <a:pt x="3366" y="1230"/>
                    <a:pt x="3366" y="1230"/>
                    <a:pt x="3366" y="1230"/>
                  </a:cubicBezTo>
                  <a:cubicBezTo>
                    <a:pt x="3348" y="1185"/>
                    <a:pt x="3339" y="1137"/>
                    <a:pt x="3320" y="1101"/>
                  </a:cubicBezTo>
                  <a:close/>
                  <a:moveTo>
                    <a:pt x="2507" y="610"/>
                  </a:moveTo>
                  <a:lnTo>
                    <a:pt x="2507" y="610"/>
                  </a:lnTo>
                  <a:cubicBezTo>
                    <a:pt x="2525" y="583"/>
                    <a:pt x="2525" y="583"/>
                    <a:pt x="2525" y="583"/>
                  </a:cubicBezTo>
                  <a:cubicBezTo>
                    <a:pt x="2580" y="574"/>
                    <a:pt x="2580" y="574"/>
                    <a:pt x="2580" y="574"/>
                  </a:cubicBezTo>
                  <a:cubicBezTo>
                    <a:pt x="2598" y="638"/>
                    <a:pt x="2598" y="638"/>
                    <a:pt x="2598" y="638"/>
                  </a:cubicBezTo>
                  <a:cubicBezTo>
                    <a:pt x="2626" y="693"/>
                    <a:pt x="2626" y="693"/>
                    <a:pt x="2626" y="693"/>
                  </a:cubicBezTo>
                  <a:cubicBezTo>
                    <a:pt x="2644" y="713"/>
                    <a:pt x="2644" y="713"/>
                    <a:pt x="2644" y="713"/>
                  </a:cubicBezTo>
                  <a:cubicBezTo>
                    <a:pt x="2682" y="731"/>
                    <a:pt x="2682" y="731"/>
                    <a:pt x="2682" y="731"/>
                  </a:cubicBezTo>
                  <a:cubicBezTo>
                    <a:pt x="2644" y="768"/>
                    <a:pt x="2644" y="768"/>
                    <a:pt x="2644" y="768"/>
                  </a:cubicBezTo>
                  <a:cubicBezTo>
                    <a:pt x="2580" y="777"/>
                    <a:pt x="2580" y="777"/>
                    <a:pt x="2580" y="777"/>
                  </a:cubicBezTo>
                  <a:cubicBezTo>
                    <a:pt x="2534" y="777"/>
                    <a:pt x="2534" y="777"/>
                    <a:pt x="2534" y="777"/>
                  </a:cubicBezTo>
                  <a:cubicBezTo>
                    <a:pt x="2534" y="713"/>
                    <a:pt x="2534" y="713"/>
                    <a:pt x="2534" y="713"/>
                  </a:cubicBezTo>
                  <a:cubicBezTo>
                    <a:pt x="2580" y="704"/>
                    <a:pt x="2580" y="704"/>
                    <a:pt x="2580" y="704"/>
                  </a:cubicBezTo>
                  <a:cubicBezTo>
                    <a:pt x="2571" y="675"/>
                    <a:pt x="2571" y="675"/>
                    <a:pt x="2571" y="675"/>
                  </a:cubicBezTo>
                  <a:cubicBezTo>
                    <a:pt x="2534" y="656"/>
                    <a:pt x="2534" y="656"/>
                    <a:pt x="2534" y="656"/>
                  </a:cubicBezTo>
                  <a:cubicBezTo>
                    <a:pt x="2507" y="638"/>
                    <a:pt x="2507" y="638"/>
                    <a:pt x="2507" y="638"/>
                  </a:cubicBezTo>
                  <a:lnTo>
                    <a:pt x="2507" y="610"/>
                  </a:lnTo>
                  <a:close/>
                  <a:moveTo>
                    <a:pt x="2414" y="713"/>
                  </a:moveTo>
                  <a:lnTo>
                    <a:pt x="2414" y="713"/>
                  </a:lnTo>
                  <a:cubicBezTo>
                    <a:pt x="2450" y="665"/>
                    <a:pt x="2450" y="665"/>
                    <a:pt x="2450" y="665"/>
                  </a:cubicBezTo>
                  <a:cubicBezTo>
                    <a:pt x="2497" y="647"/>
                    <a:pt x="2497" y="647"/>
                    <a:pt x="2497" y="647"/>
                  </a:cubicBezTo>
                  <a:cubicBezTo>
                    <a:pt x="2525" y="665"/>
                    <a:pt x="2525" y="665"/>
                    <a:pt x="2525" y="665"/>
                  </a:cubicBezTo>
                  <a:cubicBezTo>
                    <a:pt x="2525" y="704"/>
                    <a:pt x="2525" y="704"/>
                    <a:pt x="2525" y="704"/>
                  </a:cubicBezTo>
                  <a:cubicBezTo>
                    <a:pt x="2459" y="749"/>
                    <a:pt x="2459" y="749"/>
                    <a:pt x="2459" y="749"/>
                  </a:cubicBezTo>
                  <a:cubicBezTo>
                    <a:pt x="2414" y="749"/>
                    <a:pt x="2414" y="749"/>
                    <a:pt x="2414" y="749"/>
                  </a:cubicBezTo>
                  <a:lnTo>
                    <a:pt x="2414" y="713"/>
                  </a:lnTo>
                  <a:close/>
                  <a:moveTo>
                    <a:pt x="1479" y="925"/>
                  </a:moveTo>
                  <a:lnTo>
                    <a:pt x="1479" y="925"/>
                  </a:lnTo>
                  <a:cubicBezTo>
                    <a:pt x="1452" y="934"/>
                    <a:pt x="1452" y="934"/>
                    <a:pt x="1452" y="934"/>
                  </a:cubicBezTo>
                  <a:cubicBezTo>
                    <a:pt x="1452" y="907"/>
                    <a:pt x="1452" y="907"/>
                    <a:pt x="1452" y="907"/>
                  </a:cubicBezTo>
                  <a:cubicBezTo>
                    <a:pt x="1470" y="888"/>
                    <a:pt x="1470" y="888"/>
                    <a:pt x="1470" y="888"/>
                  </a:cubicBezTo>
                  <a:cubicBezTo>
                    <a:pt x="1488" y="907"/>
                    <a:pt x="1488" y="907"/>
                    <a:pt x="1488" y="907"/>
                  </a:cubicBezTo>
                  <a:lnTo>
                    <a:pt x="1479" y="925"/>
                  </a:lnTo>
                  <a:close/>
                  <a:moveTo>
                    <a:pt x="1609" y="888"/>
                  </a:moveTo>
                  <a:lnTo>
                    <a:pt x="1609" y="888"/>
                  </a:lnTo>
                  <a:cubicBezTo>
                    <a:pt x="1581" y="888"/>
                    <a:pt x="1581" y="888"/>
                    <a:pt x="1581" y="888"/>
                  </a:cubicBezTo>
                  <a:cubicBezTo>
                    <a:pt x="1581" y="907"/>
                    <a:pt x="1581" y="907"/>
                    <a:pt x="1581" y="907"/>
                  </a:cubicBezTo>
                  <a:cubicBezTo>
                    <a:pt x="1563" y="925"/>
                    <a:pt x="1563" y="925"/>
                    <a:pt x="1563" y="925"/>
                  </a:cubicBezTo>
                  <a:cubicBezTo>
                    <a:pt x="1534" y="925"/>
                    <a:pt x="1534" y="925"/>
                    <a:pt x="1534" y="925"/>
                  </a:cubicBezTo>
                  <a:cubicBezTo>
                    <a:pt x="1525" y="916"/>
                    <a:pt x="1525" y="916"/>
                    <a:pt x="1525" y="916"/>
                  </a:cubicBezTo>
                  <a:cubicBezTo>
                    <a:pt x="1516" y="916"/>
                    <a:pt x="1516" y="916"/>
                    <a:pt x="1516" y="916"/>
                  </a:cubicBezTo>
                  <a:cubicBezTo>
                    <a:pt x="1516" y="888"/>
                    <a:pt x="1516" y="888"/>
                    <a:pt x="1516" y="888"/>
                  </a:cubicBezTo>
                  <a:cubicBezTo>
                    <a:pt x="1563" y="888"/>
                    <a:pt x="1563" y="888"/>
                    <a:pt x="1563" y="888"/>
                  </a:cubicBezTo>
                  <a:cubicBezTo>
                    <a:pt x="1572" y="861"/>
                    <a:pt x="1572" y="861"/>
                    <a:pt x="1572" y="861"/>
                  </a:cubicBezTo>
                  <a:cubicBezTo>
                    <a:pt x="1600" y="861"/>
                    <a:pt x="1600" y="861"/>
                    <a:pt x="1600" y="861"/>
                  </a:cubicBezTo>
                  <a:cubicBezTo>
                    <a:pt x="1618" y="861"/>
                    <a:pt x="1618" y="861"/>
                    <a:pt x="1618" y="861"/>
                  </a:cubicBezTo>
                  <a:lnTo>
                    <a:pt x="1609" y="888"/>
                  </a:lnTo>
                  <a:close/>
                </a:path>
              </a:pathLst>
            </a:custGeom>
            <a:solidFill>
              <a:srgbClr val="2C92D1"/>
            </a:solidFill>
            <a:ln>
              <a:noFill/>
            </a:ln>
            <a:effectLst/>
            <a:extLst/>
          </p:spPr>
          <p:txBody>
            <a:bodyPr wrap="none" lIns="34290" tIns="17145" rIns="34290" bIns="17145" anchor="ctr"/>
            <a:lstStyle/>
            <a:p>
              <a:pPr>
                <a:defRPr/>
              </a:pPr>
              <a:endParaRPr lang="en-US"/>
            </a:p>
          </p:txBody>
        </p:sp>
        <p:pic>
          <p:nvPicPr>
            <p:cNvPr id="15" name="Picture 14" descr="Computer_screen_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289" y="394463"/>
              <a:ext cx="1261617" cy="1261617"/>
            </a:xfrm>
            <a:prstGeom prst="rect">
              <a:avLst/>
            </a:prstGeom>
          </p:spPr>
        </p:pic>
      </p:grpSp>
      <p:pic>
        <p:nvPicPr>
          <p:cNvPr id="17" name="Picture 16" descr="devtech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1820" y="107736"/>
            <a:ext cx="2974340" cy="2578144"/>
          </a:xfrm>
          <a:prstGeom prst="rect">
            <a:avLst/>
          </a:prstGeom>
        </p:spPr>
      </p:pic>
      <p:pic>
        <p:nvPicPr>
          <p:cNvPr id="18" name="Picture 17" descr="Computer_screen_5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366" y="3809229"/>
            <a:ext cx="548640" cy="548640"/>
          </a:xfrm>
          <a:prstGeom prst="rect">
            <a:avLst/>
          </a:prstGeom>
        </p:spPr>
      </p:pic>
      <p:pic>
        <p:nvPicPr>
          <p:cNvPr id="23" name="Picture 22" descr="Hospital_medical_signal_of_a_cross_in_a_circle_256 (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748" y="5048309"/>
            <a:ext cx="754493" cy="754493"/>
          </a:xfrm>
          <a:prstGeom prst="rect">
            <a:avLst/>
          </a:prstGeom>
        </p:spPr>
      </p:pic>
      <p:pic>
        <p:nvPicPr>
          <p:cNvPr id="25" name="Picture 24" descr="Rounded_add_butt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7950" y="5275120"/>
            <a:ext cx="758952" cy="758952"/>
          </a:xfrm>
          <a:prstGeom prst="rect">
            <a:avLst/>
          </a:prstGeom>
        </p:spPr>
      </p:pic>
      <p:grpSp>
        <p:nvGrpSpPr>
          <p:cNvPr id="27" name="Group 26"/>
          <p:cNvGrpSpPr/>
          <p:nvPr/>
        </p:nvGrpSpPr>
        <p:grpSpPr>
          <a:xfrm>
            <a:off x="510719" y="3552428"/>
            <a:ext cx="4527313" cy="893084"/>
            <a:chOff x="510719" y="3552428"/>
            <a:chExt cx="4527313" cy="893084"/>
          </a:xfrm>
        </p:grpSpPr>
        <p:sp>
          <p:nvSpPr>
            <p:cNvPr id="20" name="TextBox 19"/>
            <p:cNvSpPr txBox="1"/>
            <p:nvPr/>
          </p:nvSpPr>
          <p:spPr>
            <a:xfrm>
              <a:off x="1315241" y="3552428"/>
              <a:ext cx="3704278" cy="630942"/>
            </a:xfrm>
            <a:prstGeom prst="rect">
              <a:avLst/>
            </a:prstGeom>
            <a:noFill/>
          </p:spPr>
          <p:txBody>
            <a:bodyPr wrap="square" rtlCol="0">
              <a:spAutoFit/>
            </a:bodyPr>
            <a:lstStyle/>
            <a:p>
              <a:pPr>
                <a:tabLst>
                  <a:tab pos="344488" algn="l"/>
                </a:tabLst>
              </a:pPr>
              <a:r>
                <a:rPr lang="en-US" sz="3500" b="1" dirty="0" err="1">
                  <a:solidFill>
                    <a:srgbClr val="ADAED3"/>
                  </a:solidFill>
                  <a:latin typeface="Montserrat"/>
                  <a:cs typeface="Montserrat"/>
                </a:rPr>
                <a:t>ConnectMed</a:t>
              </a:r>
              <a:endParaRPr lang="en-US" sz="3500" b="1" dirty="0">
                <a:solidFill>
                  <a:srgbClr val="ADAED3"/>
                </a:solidFill>
                <a:latin typeface="Montserrat"/>
                <a:cs typeface="Montserrat"/>
              </a:endParaRPr>
            </a:p>
          </p:txBody>
        </p:sp>
        <p:sp>
          <p:nvSpPr>
            <p:cNvPr id="24" name="TextBox 23"/>
            <p:cNvSpPr txBox="1"/>
            <p:nvPr/>
          </p:nvSpPr>
          <p:spPr>
            <a:xfrm>
              <a:off x="1333754" y="4064570"/>
              <a:ext cx="3704278" cy="338554"/>
            </a:xfrm>
            <a:prstGeom prst="rect">
              <a:avLst/>
            </a:prstGeom>
            <a:noFill/>
          </p:spPr>
          <p:txBody>
            <a:bodyPr wrap="square" rtlCol="0">
              <a:spAutoFit/>
            </a:bodyPr>
            <a:lstStyle/>
            <a:p>
              <a:pPr>
                <a:tabLst>
                  <a:tab pos="344488" algn="l"/>
                </a:tabLst>
              </a:pPr>
              <a:r>
                <a:rPr lang="en-US" sz="1600" dirty="0" smtClean="0">
                  <a:solidFill>
                    <a:srgbClr val="ADAED3"/>
                  </a:solidFill>
                  <a:latin typeface="Montserrat"/>
                  <a:cs typeface="Montserrat"/>
                </a:rPr>
                <a:t>Africa’s Online Medical Practice</a:t>
              </a:r>
              <a:endParaRPr lang="en-US" sz="1600" dirty="0">
                <a:solidFill>
                  <a:srgbClr val="ADAED3"/>
                </a:solidFill>
                <a:latin typeface="Montserrat"/>
                <a:cs typeface="Montserrat"/>
              </a:endParaRPr>
            </a:p>
          </p:txBody>
        </p:sp>
        <p:pic>
          <p:nvPicPr>
            <p:cNvPr id="26" name="Picture 25" descr="Hospital_medical_signal_of_a_cross_in_a_circle_6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719" y="3604264"/>
              <a:ext cx="841248" cy="841248"/>
            </a:xfrm>
            <a:prstGeom prst="rect">
              <a:avLst/>
            </a:prstGeom>
          </p:spPr>
        </p:pic>
      </p:grpSp>
    </p:spTree>
    <p:extLst>
      <p:ext uri="{BB962C8B-B14F-4D97-AF65-F5344CB8AC3E}">
        <p14:creationId xmlns:p14="http://schemas.microsoft.com/office/powerpoint/2010/main" val="2994611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PurpleLogoMont.png"/>
          <p:cNvPicPr>
            <a:picLocks noChangeAspect="1"/>
          </p:cNvPicPr>
          <p:nvPr/>
        </p:nvPicPr>
        <p:blipFill rotWithShape="1">
          <a:blip r:embed="rId2">
            <a:extLst>
              <a:ext uri="{28A0092B-C50C-407E-A947-70E740481C1C}">
                <a14:useLocalDpi xmlns:a14="http://schemas.microsoft.com/office/drawing/2010/main" val="0"/>
              </a:ext>
            </a:extLst>
          </a:blip>
          <a:srcRect r="8852"/>
          <a:stretch/>
        </p:blipFill>
        <p:spPr>
          <a:xfrm>
            <a:off x="3386049" y="2086694"/>
            <a:ext cx="3351858" cy="731520"/>
          </a:xfrm>
          <a:prstGeom prst="rect">
            <a:avLst/>
          </a:prstGeom>
        </p:spPr>
      </p:pic>
      <p:pic>
        <p:nvPicPr>
          <p:cNvPr id="14" name="Picture 13" descr="devtech.png"/>
          <p:cNvPicPr>
            <a:picLocks noChangeAspect="1"/>
          </p:cNvPicPr>
          <p:nvPr/>
        </p:nvPicPr>
        <p:blipFill rotWithShape="1">
          <a:blip r:embed="rId3">
            <a:extLst>
              <a:ext uri="{28A0092B-C50C-407E-A947-70E740481C1C}">
                <a14:useLocalDpi xmlns:a14="http://schemas.microsoft.com/office/drawing/2010/main" val="0"/>
              </a:ext>
            </a:extLst>
          </a:blip>
          <a:srcRect t="16280" r="3855"/>
          <a:stretch/>
        </p:blipFill>
        <p:spPr>
          <a:xfrm>
            <a:off x="7065473" y="2132414"/>
            <a:ext cx="2911391" cy="685800"/>
          </a:xfrm>
          <a:prstGeom prst="rect">
            <a:avLst/>
          </a:prstGeom>
        </p:spPr>
      </p:pic>
      <p:sp>
        <p:nvSpPr>
          <p:cNvPr id="19" name="TextBox 18"/>
          <p:cNvSpPr txBox="1"/>
          <p:nvPr/>
        </p:nvSpPr>
        <p:spPr>
          <a:xfrm>
            <a:off x="688473" y="940773"/>
            <a:ext cx="1851789" cy="369332"/>
          </a:xfrm>
          <a:prstGeom prst="rect">
            <a:avLst/>
          </a:prstGeom>
          <a:noFill/>
        </p:spPr>
        <p:txBody>
          <a:bodyPr wrap="none" rtlCol="0">
            <a:spAutoFit/>
          </a:bodyPr>
          <a:lstStyle/>
          <a:p>
            <a:r>
              <a:rPr lang="en-US" dirty="0" smtClean="0">
                <a:latin typeface="Montserrat"/>
                <a:cs typeface="Montserrat"/>
              </a:rPr>
              <a:t>Melissa McCoy</a:t>
            </a:r>
            <a:endParaRPr lang="en-US" dirty="0">
              <a:latin typeface="Montserrat"/>
              <a:cs typeface="Montserrat"/>
            </a:endParaRPr>
          </a:p>
        </p:txBody>
      </p:sp>
      <p:pic>
        <p:nvPicPr>
          <p:cNvPr id="21" name="Picture 20" descr="oxfor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576" y="2100062"/>
            <a:ext cx="2329512" cy="713232"/>
          </a:xfrm>
          <a:prstGeom prst="rect">
            <a:avLst/>
          </a:prstGeom>
        </p:spPr>
      </p:pic>
      <p:sp>
        <p:nvSpPr>
          <p:cNvPr id="28" name="TextBox 27"/>
          <p:cNvSpPr txBox="1"/>
          <p:nvPr/>
        </p:nvSpPr>
        <p:spPr>
          <a:xfrm>
            <a:off x="662226" y="1413694"/>
            <a:ext cx="2723823" cy="738664"/>
          </a:xfrm>
          <a:prstGeom prst="rect">
            <a:avLst/>
          </a:prstGeom>
          <a:noFill/>
        </p:spPr>
        <p:txBody>
          <a:bodyPr wrap="none" rtlCol="0">
            <a:spAutoFit/>
          </a:bodyPr>
          <a:lstStyle/>
          <a:p>
            <a:r>
              <a:rPr lang="en-US" sz="1400" dirty="0" smtClean="0">
                <a:latin typeface="Montserrat"/>
                <a:cs typeface="Montserrat"/>
              </a:rPr>
              <a:t>MSc Computer Science 2015</a:t>
            </a:r>
          </a:p>
          <a:p>
            <a:r>
              <a:rPr lang="en-US" sz="1400" dirty="0" smtClean="0">
                <a:latin typeface="Montserrat"/>
                <a:cs typeface="Montserrat"/>
              </a:rPr>
              <a:t>MBA 2016 Candidate</a:t>
            </a:r>
          </a:p>
          <a:p>
            <a:r>
              <a:rPr lang="en-US" sz="1400" dirty="0" err="1">
                <a:latin typeface="Montserrat"/>
                <a:cs typeface="Montserrat"/>
              </a:rPr>
              <a:t>m</a:t>
            </a:r>
            <a:r>
              <a:rPr lang="en-US" sz="1400" dirty="0" err="1" smtClean="0">
                <a:latin typeface="Montserrat"/>
                <a:cs typeface="Montserrat"/>
              </a:rPr>
              <a:t>elissa-mccoy@gtc.ox.ac.uk</a:t>
            </a:r>
            <a:endParaRPr lang="en-US" sz="1400" dirty="0">
              <a:latin typeface="Montserrat"/>
              <a:cs typeface="Montserrat"/>
            </a:endParaRPr>
          </a:p>
        </p:txBody>
      </p:sp>
      <p:sp>
        <p:nvSpPr>
          <p:cNvPr id="29" name="TextBox 28"/>
          <p:cNvSpPr txBox="1"/>
          <p:nvPr/>
        </p:nvSpPr>
        <p:spPr>
          <a:xfrm>
            <a:off x="3386049" y="1413694"/>
            <a:ext cx="2661009" cy="523220"/>
          </a:xfrm>
          <a:prstGeom prst="rect">
            <a:avLst/>
          </a:prstGeom>
          <a:noFill/>
        </p:spPr>
        <p:txBody>
          <a:bodyPr wrap="none" rtlCol="0">
            <a:spAutoFit/>
          </a:bodyPr>
          <a:lstStyle/>
          <a:p>
            <a:r>
              <a:rPr lang="en-US" sz="1400" dirty="0" smtClean="0">
                <a:latin typeface="Montserrat"/>
                <a:cs typeface="Montserrat"/>
              </a:rPr>
              <a:t>CEO </a:t>
            </a:r>
            <a:r>
              <a:rPr lang="en-US" sz="1400" smtClean="0">
                <a:latin typeface="Montserrat"/>
                <a:cs typeface="Montserrat"/>
              </a:rPr>
              <a:t>&amp; Co-</a:t>
            </a:r>
            <a:r>
              <a:rPr lang="en-US" sz="1400" dirty="0" smtClean="0">
                <a:latin typeface="Montserrat"/>
                <a:cs typeface="Montserrat"/>
              </a:rPr>
              <a:t>Founder</a:t>
            </a:r>
          </a:p>
          <a:p>
            <a:r>
              <a:rPr lang="en-US" sz="1400" dirty="0" err="1" smtClean="0">
                <a:latin typeface="Montserrat"/>
                <a:cs typeface="Montserrat"/>
              </a:rPr>
              <a:t>melissa@connectmed.co.za</a:t>
            </a:r>
            <a:endParaRPr lang="en-US" sz="1400" dirty="0">
              <a:latin typeface="Montserrat"/>
              <a:cs typeface="Montserrat"/>
            </a:endParaRPr>
          </a:p>
        </p:txBody>
      </p:sp>
      <p:sp>
        <p:nvSpPr>
          <p:cNvPr id="30" name="TextBox 29"/>
          <p:cNvSpPr txBox="1"/>
          <p:nvPr/>
        </p:nvSpPr>
        <p:spPr>
          <a:xfrm>
            <a:off x="7038736" y="1348030"/>
            <a:ext cx="2428870" cy="523220"/>
          </a:xfrm>
          <a:prstGeom prst="rect">
            <a:avLst/>
          </a:prstGeom>
          <a:noFill/>
        </p:spPr>
        <p:txBody>
          <a:bodyPr wrap="none" rtlCol="0">
            <a:spAutoFit/>
          </a:bodyPr>
          <a:lstStyle/>
          <a:p>
            <a:r>
              <a:rPr lang="en-US" sz="1400" dirty="0" smtClean="0">
                <a:latin typeface="Montserrat"/>
                <a:cs typeface="Montserrat"/>
              </a:rPr>
              <a:t>Lead Engineer &amp; Founder</a:t>
            </a:r>
          </a:p>
          <a:p>
            <a:r>
              <a:rPr lang="en-US" sz="1400" dirty="0" err="1">
                <a:latin typeface="Montserrat"/>
                <a:cs typeface="Montserrat"/>
              </a:rPr>
              <a:t>m</a:t>
            </a:r>
            <a:r>
              <a:rPr lang="en-US" sz="1400" dirty="0" err="1" smtClean="0">
                <a:latin typeface="Montserrat"/>
                <a:cs typeface="Montserrat"/>
              </a:rPr>
              <a:t>elissa@devtech.com</a:t>
            </a:r>
            <a:endParaRPr lang="en-US" sz="1400" dirty="0">
              <a:latin typeface="Montserrat"/>
              <a:cs typeface="Montserrat"/>
            </a:endParaRPr>
          </a:p>
        </p:txBody>
      </p:sp>
    </p:spTree>
    <p:extLst>
      <p:ext uri="{BB962C8B-B14F-4D97-AF65-F5344CB8AC3E}">
        <p14:creationId xmlns:p14="http://schemas.microsoft.com/office/powerpoint/2010/main" val="121942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grpSp>
        <p:nvGrpSpPr>
          <p:cNvPr id="5" name="Group 4"/>
          <p:cNvGrpSpPr/>
          <p:nvPr/>
        </p:nvGrpSpPr>
        <p:grpSpPr>
          <a:xfrm>
            <a:off x="5333998" y="0"/>
            <a:ext cx="6858000" cy="6862094"/>
            <a:chOff x="5333998" y="0"/>
            <a:chExt cx="6858000" cy="6862094"/>
          </a:xfrm>
        </p:grpSpPr>
        <p:sp>
          <p:nvSpPr>
            <p:cNvPr id="20" name="Rectangle 19"/>
            <p:cNvSpPr/>
            <p:nvPr/>
          </p:nvSpPr>
          <p:spPr>
            <a:xfrm>
              <a:off x="5333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2" name="Rectangle 21"/>
            <p:cNvSpPr/>
            <p:nvPr/>
          </p:nvSpPr>
          <p:spPr>
            <a:xfrm>
              <a:off x="7619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333998" y="4576094"/>
              <a:ext cx="2286000" cy="2286000"/>
            </a:xfrm>
            <a:prstGeom prst="rect">
              <a:avLst/>
            </a:prstGeom>
            <a:solidFill>
              <a:srgbClr val="575769">
                <a:alpha val="8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9905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7619998" y="4576094"/>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936" y="91867"/>
              <a:ext cx="746125" cy="746125"/>
            </a:xfrm>
            <a:prstGeom prst="rect">
              <a:avLst/>
            </a:prstGeom>
          </p:spPr>
        </p:pic>
        <p:sp>
          <p:nvSpPr>
            <p:cNvPr id="33" name="Rectangle 32"/>
            <p:cNvSpPr/>
            <p:nvPr/>
          </p:nvSpPr>
          <p:spPr>
            <a:xfrm>
              <a:off x="7619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9905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41" name="Rectangle 40"/>
            <p:cNvSpPr/>
            <p:nvPr/>
          </p:nvSpPr>
          <p:spPr>
            <a:xfrm>
              <a:off x="5333998" y="5427203"/>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7619998" y="5435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8395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0378" y="113081"/>
              <a:ext cx="777240" cy="777240"/>
            </a:xfrm>
            <a:prstGeom prst="rect">
              <a:avLst/>
            </a:prstGeom>
          </p:spPr>
        </p:pic>
        <p:pic>
          <p:nvPicPr>
            <p:cNvPr id="50" name="Picture 49" descr="Earth_globe_with_a_house_in_a_placeholder_on_Africa_256 (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8658" y="4635500"/>
              <a:ext cx="868680" cy="868680"/>
            </a:xfrm>
            <a:prstGeom prst="rect">
              <a:avLst/>
            </a:prstGeom>
          </p:spPr>
        </p:pic>
        <p:pic>
          <p:nvPicPr>
            <p:cNvPr id="55" name="Picture 54" descr="24_hours_symbol_128.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78536" y="4657791"/>
              <a:ext cx="796925" cy="796925"/>
            </a:xfrm>
            <a:prstGeom prst="rect">
              <a:avLst/>
            </a:prstGeom>
          </p:spPr>
        </p:pic>
        <p:sp>
          <p:nvSpPr>
            <p:cNvPr id="34" name="Rectangle 33"/>
            <p:cNvSpPr/>
            <p:nvPr/>
          </p:nvSpPr>
          <p:spPr>
            <a:xfrm>
              <a:off x="9905998" y="4576094"/>
              <a:ext cx="2286000" cy="2286000"/>
            </a:xfrm>
            <a:prstGeom prst="rect">
              <a:avLst/>
            </a:prstGeom>
            <a:solidFill>
              <a:srgbClr val="C0C2E6">
                <a:alpha val="8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36" name="Rectangle 35"/>
            <p:cNvSpPr/>
            <p:nvPr/>
          </p:nvSpPr>
          <p:spPr>
            <a:xfrm>
              <a:off x="9905998" y="5420020"/>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Private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If </a:t>
              </a:r>
              <a:r>
                <a:rPr lang="en-US" sz="1500" dirty="0">
                  <a:solidFill>
                    <a:schemeClr val="bg1"/>
                  </a:solidFill>
                  <a:latin typeface="Montserrat"/>
                  <a:cs typeface="Montserrat"/>
                </a:rPr>
                <a:t>you wish to remain </a:t>
              </a:r>
              <a:r>
                <a:rPr lang="en-US" sz="1500" dirty="0" smtClean="0">
                  <a:solidFill>
                    <a:schemeClr val="bg1"/>
                  </a:solidFill>
                  <a:latin typeface="Montserrat"/>
                  <a:cs typeface="Montserrat"/>
                </a:rPr>
                <a:t>anonymous, you can not disclose your name &amp; limit video.</a:t>
              </a:r>
            </a:p>
          </p:txBody>
        </p:sp>
        <p:pic>
          <p:nvPicPr>
            <p:cNvPr id="4" name="Picture 3" descr="Unknown_128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60378" y="4671159"/>
              <a:ext cx="777240" cy="777240"/>
            </a:xfrm>
            <a:prstGeom prst="rect">
              <a:avLst/>
            </a:prstGeom>
          </p:spPr>
        </p:pic>
        <p:sp>
          <p:nvSpPr>
            <p:cNvPr id="21" name="Rectangle 20"/>
            <p:cNvSpPr/>
            <p:nvPr/>
          </p:nvSpPr>
          <p:spPr>
            <a:xfrm>
              <a:off x="5333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9905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7619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31" name="Rectangle 30"/>
            <p:cNvSpPr/>
            <p:nvPr/>
          </p:nvSpPr>
          <p:spPr>
            <a:xfrm>
              <a:off x="5333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7" name="Rectangle 36"/>
            <p:cNvSpPr/>
            <p:nvPr/>
          </p:nvSpPr>
          <p:spPr>
            <a:xfrm>
              <a:off x="9905998" y="3130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7619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pic>
          <p:nvPicPr>
            <p:cNvPr id="49" name="Picture 48" descr="Locked_padlock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83238" y="2412998"/>
              <a:ext cx="731520" cy="731520"/>
            </a:xfrm>
            <a:prstGeom prst="rect">
              <a:avLst/>
            </a:prstGeom>
          </p:spPr>
        </p:pic>
        <p:pic>
          <p:nvPicPr>
            <p:cNvPr id="51" name="Picture 50" descr="Repairing_Service_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65518" y="2347595"/>
              <a:ext cx="822960" cy="822960"/>
            </a:xfrm>
            <a:prstGeom prst="rect">
              <a:avLst/>
            </a:prstGeom>
          </p:spPr>
        </p:pic>
        <p:pic>
          <p:nvPicPr>
            <p:cNvPr id="52" name="Picture 51" descr="Binary_Code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87396" y="2391837"/>
              <a:ext cx="751205" cy="751205"/>
            </a:xfrm>
            <a:prstGeom prst="rect">
              <a:avLst/>
            </a:prstGeom>
          </p:spPr>
        </p:pic>
      </p:grpSp>
    </p:spTree>
    <p:extLst>
      <p:ext uri="{BB962C8B-B14F-4D97-AF65-F5344CB8AC3E}">
        <p14:creationId xmlns:p14="http://schemas.microsoft.com/office/powerpoint/2010/main" val="122272038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7" name="Group 56"/>
          <p:cNvGrpSpPr/>
          <p:nvPr/>
        </p:nvGrpSpPr>
        <p:grpSpPr>
          <a:xfrm>
            <a:off x="761998" y="0"/>
            <a:ext cx="9144000" cy="4572000"/>
            <a:chOff x="761998" y="0"/>
            <a:chExt cx="9144000" cy="4572000"/>
          </a:xfrm>
        </p:grpSpPr>
        <p:sp>
          <p:nvSpPr>
            <p:cNvPr id="20" name="Rectangle 19"/>
            <p:cNvSpPr/>
            <p:nvPr/>
          </p:nvSpPr>
          <p:spPr>
            <a:xfrm>
              <a:off x="761998" y="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761998" y="228600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3047998" y="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333998" y="2286000"/>
              <a:ext cx="2286000" cy="228600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7619998" y="0"/>
              <a:ext cx="2286000" cy="228600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333998" y="0"/>
              <a:ext cx="2286000" cy="228600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3047998" y="2286000"/>
              <a:ext cx="2286000" cy="2286000"/>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7619998" y="2286000"/>
              <a:ext cx="2286000" cy="228600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761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31936" y="91867"/>
              <a:ext cx="746125" cy="746125"/>
            </a:xfrm>
            <a:prstGeom prst="rect">
              <a:avLst/>
            </a:prstGeom>
          </p:spPr>
        </p:pic>
        <p:sp>
          <p:nvSpPr>
            <p:cNvPr id="31" name="Rectangle 30"/>
            <p:cNvSpPr/>
            <p:nvPr/>
          </p:nvSpPr>
          <p:spPr>
            <a:xfrm>
              <a:off x="761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3047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Pay less than you would for the same time with a South African private doctor. </a:t>
              </a:r>
            </a:p>
          </p:txBody>
        </p:sp>
        <p:sp>
          <p:nvSpPr>
            <p:cNvPr id="35" name="Rectangle 34"/>
            <p:cNvSpPr/>
            <p:nvPr/>
          </p:nvSpPr>
          <p:spPr>
            <a:xfrm>
              <a:off x="5333998" y="83799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7619998" y="844134"/>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3047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333998" y="3143042"/>
              <a:ext cx="2286000" cy="1400383"/>
            </a:xfrm>
            <a:prstGeom prst="rect">
              <a:avLst/>
            </a:prstGeom>
          </p:spPr>
          <p:txBody>
            <a:bodyPr wrap="square">
              <a:spAutoFit/>
            </a:bodyPr>
            <a:lstStyle/>
            <a:p>
              <a:pPr algn="ctr"/>
              <a:r>
                <a:rPr lang="en-US" sz="25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5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7619998" y="3149392"/>
              <a:ext cx="2286000" cy="1400383"/>
            </a:xfrm>
            <a:prstGeom prst="rect">
              <a:avLst/>
            </a:prstGeom>
          </p:spPr>
          <p:txBody>
            <a:bodyPr wrap="square">
              <a:spAutoFit/>
            </a:bodyPr>
            <a:lstStyle/>
            <a:p>
              <a:pPr algn="ctr"/>
              <a:r>
                <a:rPr lang="en-US" sz="2500" b="1" dirty="0">
                  <a:solidFill>
                    <a:schemeClr val="bg1"/>
                  </a:solidFill>
                  <a:latin typeface="Montserrat"/>
                  <a:cs typeface="Montserrat"/>
                </a:rPr>
                <a:t>Made4You</a:t>
              </a:r>
              <a:endParaRPr lang="en-US" sz="2500" dirty="0">
                <a:solidFill>
                  <a:schemeClr val="bg1"/>
                </a:solidFill>
                <a:latin typeface="Montserrat"/>
                <a:cs typeface="Montserrat"/>
              </a:endParaRPr>
            </a:p>
            <a:p>
              <a:pPr algn="ctr"/>
              <a:r>
                <a:rPr lang="en-US" sz="1500" dirty="0" smtClean="0">
                  <a:solidFill>
                    <a:schemeClr val="bg1"/>
                  </a:solidFill>
                  <a:latin typeface="Montserrat"/>
                  <a:cs typeface="Montserrat"/>
                </a:rPr>
                <a:t>Our </a:t>
              </a:r>
              <a:r>
                <a:rPr lang="en-US" sz="1500" dirty="0">
                  <a:solidFill>
                    <a:schemeClr val="bg1"/>
                  </a:solidFill>
                  <a:latin typeface="Montserrat"/>
                  <a:cs typeface="Montserrat"/>
                </a:rPr>
                <a:t>platform was developed hand-in-hand with </a:t>
              </a:r>
              <a:r>
                <a:rPr lang="en-US" sz="1500" dirty="0" smtClean="0">
                  <a:solidFill>
                    <a:schemeClr val="bg1"/>
                  </a:solidFill>
                  <a:latin typeface="Montserrat"/>
                  <a:cs typeface="Montserrat"/>
                </a:rPr>
                <a:t>African doctors </a:t>
              </a:r>
              <a:r>
                <a:rPr lang="en-US" sz="1500" dirty="0">
                  <a:solidFill>
                    <a:schemeClr val="bg1"/>
                  </a:solidFill>
                  <a:latin typeface="Montserrat"/>
                  <a:cs typeface="Montserrat"/>
                </a:rPr>
                <a:t>&amp; patients.</a:t>
              </a:r>
            </a:p>
          </p:txBody>
        </p:sp>
        <p:grpSp>
          <p:nvGrpSpPr>
            <p:cNvPr id="47" name="Group 46"/>
            <p:cNvGrpSpPr/>
            <p:nvPr/>
          </p:nvGrpSpPr>
          <p:grpSpPr>
            <a:xfrm>
              <a:off x="3823758"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88378" y="113081"/>
              <a:ext cx="777240" cy="777240"/>
            </a:xfrm>
            <a:prstGeom prst="rect">
              <a:avLst/>
            </a:prstGeom>
          </p:spPr>
        </p:pic>
        <p:pic>
          <p:nvPicPr>
            <p:cNvPr id="49" name="Picture 48" descr="Locked_padlock_256.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7238" y="126998"/>
              <a:ext cx="731520" cy="731520"/>
            </a:xfrm>
            <a:prstGeom prst="rect">
              <a:avLst/>
            </a:prstGeom>
          </p:spPr>
        </p:pic>
        <p:pic>
          <p:nvPicPr>
            <p:cNvPr id="50" name="Picture 49" descr="Earth_globe_with_a_house_in_a_placeholder_on_Africa_256 (1).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8658" y="2349500"/>
              <a:ext cx="868680" cy="868680"/>
            </a:xfrm>
            <a:prstGeom prst="rect">
              <a:avLst/>
            </a:prstGeom>
          </p:spPr>
        </p:pic>
        <p:pic>
          <p:nvPicPr>
            <p:cNvPr id="51" name="Picture 50" descr="Repairing_Service_256.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3518" y="2347595"/>
              <a:ext cx="822960" cy="822960"/>
            </a:xfrm>
            <a:prstGeom prst="rect">
              <a:avLst/>
            </a:prstGeom>
          </p:spPr>
        </p:pic>
        <p:pic>
          <p:nvPicPr>
            <p:cNvPr id="52" name="Picture 51" descr="Binary_Code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15396" y="2391837"/>
              <a:ext cx="751205" cy="751205"/>
            </a:xfrm>
            <a:prstGeom prst="rect">
              <a:avLst/>
            </a:prstGeom>
          </p:spPr>
        </p:pic>
        <p:pic>
          <p:nvPicPr>
            <p:cNvPr id="55" name="Picture 54" descr="24_hours_symbol_12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78536" y="2373630"/>
              <a:ext cx="796925" cy="796925"/>
            </a:xfrm>
            <a:prstGeom prst="rect">
              <a:avLst/>
            </a:prstGeom>
          </p:spPr>
        </p:pic>
      </p:grpSp>
    </p:spTree>
    <p:extLst>
      <p:ext uri="{BB962C8B-B14F-4D97-AF65-F5344CB8AC3E}">
        <p14:creationId xmlns:p14="http://schemas.microsoft.com/office/powerpoint/2010/main" val="1591795142"/>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1224013"/>
            <a:ext cx="3294362" cy="553998"/>
          </a:xfrm>
          <a:prstGeom prst="rect">
            <a:avLst/>
          </a:prstGeom>
          <a:ln>
            <a:noFill/>
          </a:ln>
        </p:spPr>
        <p:txBody>
          <a:bodyPr wrap="none">
            <a:spAutoFit/>
          </a:bodyPr>
          <a:lstStyle/>
          <a:p>
            <a:r>
              <a:rPr lang="en-US" sz="3000" b="1" dirty="0" smtClean="0">
                <a:solidFill>
                  <a:srgbClr val="000000"/>
                </a:solidFill>
                <a:latin typeface="Montserrat"/>
                <a:cs typeface="Montserrat"/>
              </a:rPr>
              <a:t>Why Awesome?</a:t>
            </a:r>
            <a:endParaRPr lang="en-US" sz="3000" b="1" dirty="0">
              <a:solidFill>
                <a:srgbClr val="000000"/>
              </a:solidFill>
              <a:latin typeface="Montserrat"/>
              <a:cs typeface="Montserrat"/>
            </a:endParaRPr>
          </a:p>
        </p:txBody>
      </p:sp>
      <p:pic>
        <p:nvPicPr>
          <p:cNvPr id="30" name="Picture 29" descr="Time_Metaphor_1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8324" y="-1620116"/>
            <a:ext cx="673102" cy="673102"/>
          </a:xfrm>
          <a:prstGeom prst="rect">
            <a:avLst/>
          </a:prstGeom>
        </p:spPr>
      </p:pic>
      <p:pic>
        <p:nvPicPr>
          <p:cNvPr id="54" name="Picture 53" descr="Computer_configuration_1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433" y="4965700"/>
            <a:ext cx="1625600" cy="1625600"/>
          </a:xfrm>
          <a:prstGeom prst="rect">
            <a:avLst/>
          </a:prstGeom>
        </p:spPr>
      </p:pic>
      <p:grpSp>
        <p:nvGrpSpPr>
          <p:cNvPr id="5" name="Group 4"/>
          <p:cNvGrpSpPr/>
          <p:nvPr/>
        </p:nvGrpSpPr>
        <p:grpSpPr>
          <a:xfrm>
            <a:off x="-4572" y="0"/>
            <a:ext cx="11434572" cy="3925409"/>
            <a:chOff x="-4572" y="0"/>
            <a:chExt cx="11434572" cy="3925409"/>
          </a:xfrm>
        </p:grpSpPr>
        <p:sp>
          <p:nvSpPr>
            <p:cNvPr id="20" name="Rectangle 19"/>
            <p:cNvSpPr/>
            <p:nvPr/>
          </p:nvSpPr>
          <p:spPr>
            <a:xfrm>
              <a:off x="0" y="0"/>
              <a:ext cx="2857500" cy="1975760"/>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solidFill>
                  <a:schemeClr val="bg1"/>
                </a:solidFill>
                <a:latin typeface="Montserrat"/>
                <a:cs typeface="Montserrat"/>
              </a:endParaRPr>
            </a:p>
          </p:txBody>
        </p:sp>
        <p:sp>
          <p:nvSpPr>
            <p:cNvPr id="21" name="Rectangle 20"/>
            <p:cNvSpPr/>
            <p:nvPr/>
          </p:nvSpPr>
          <p:spPr>
            <a:xfrm>
              <a:off x="-4572" y="1975760"/>
              <a:ext cx="2857500" cy="1949649"/>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2" name="Rectangle 21"/>
            <p:cNvSpPr/>
            <p:nvPr/>
          </p:nvSpPr>
          <p:spPr>
            <a:xfrm>
              <a:off x="2857500" y="0"/>
              <a:ext cx="2857500" cy="1975760"/>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3" name="Rectangle 22"/>
            <p:cNvSpPr/>
            <p:nvPr/>
          </p:nvSpPr>
          <p:spPr>
            <a:xfrm>
              <a:off x="5710428" y="1975760"/>
              <a:ext cx="2857500" cy="1949649"/>
            </a:xfrm>
            <a:prstGeom prst="rect">
              <a:avLst/>
            </a:prstGeom>
            <a:solidFill>
              <a:srgbClr val="898B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4" name="Rectangle 23"/>
            <p:cNvSpPr/>
            <p:nvPr/>
          </p:nvSpPr>
          <p:spPr>
            <a:xfrm>
              <a:off x="8572500" y="0"/>
              <a:ext cx="2857500" cy="1975760"/>
            </a:xfrm>
            <a:prstGeom prst="rect">
              <a:avLst/>
            </a:prstGeom>
            <a:solidFill>
              <a:srgbClr val="C0C2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5" name="Rectangle 24"/>
            <p:cNvSpPr/>
            <p:nvPr/>
          </p:nvSpPr>
          <p:spPr>
            <a:xfrm>
              <a:off x="5715000" y="0"/>
              <a:ext cx="2857500" cy="1975760"/>
            </a:xfrm>
            <a:prstGeom prst="rect">
              <a:avLst/>
            </a:prstGeom>
            <a:solidFill>
              <a:srgbClr val="898BA5">
                <a:alpha val="71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6" name="Rectangle 25"/>
            <p:cNvSpPr/>
            <p:nvPr/>
          </p:nvSpPr>
          <p:spPr>
            <a:xfrm>
              <a:off x="2852928" y="1975760"/>
              <a:ext cx="2857500" cy="1949649"/>
            </a:xfrm>
            <a:prstGeom prst="rect">
              <a:avLst/>
            </a:prstGeom>
            <a:solidFill>
              <a:srgbClr val="898BA5">
                <a:alpha val="6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7" name="Rectangle 26"/>
            <p:cNvSpPr/>
            <p:nvPr/>
          </p:nvSpPr>
          <p:spPr>
            <a:xfrm>
              <a:off x="8567928" y="1975760"/>
              <a:ext cx="2857500" cy="1949649"/>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ADAFD2"/>
                </a:solidFill>
              </a:endParaRPr>
            </a:p>
          </p:txBody>
        </p:sp>
        <p:sp>
          <p:nvSpPr>
            <p:cNvPr id="28" name="Rectangle 27"/>
            <p:cNvSpPr/>
            <p:nvPr/>
          </p:nvSpPr>
          <p:spPr>
            <a:xfrm>
              <a:off x="-4572"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Convenient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No longer miss work, wade through traffic, or wait in reception to see your doctor. </a:t>
              </a:r>
            </a:p>
          </p:txBody>
        </p:sp>
        <p:pic>
          <p:nvPicPr>
            <p:cNvPr id="29" name="Picture 28" descr="History_clock_button_256.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5688" y="91867"/>
              <a:ext cx="746125" cy="746125"/>
            </a:xfrm>
            <a:prstGeom prst="rect">
              <a:avLst/>
            </a:prstGeom>
          </p:spPr>
        </p:pic>
        <p:sp>
          <p:nvSpPr>
            <p:cNvPr id="31" name="Rectangle 30"/>
            <p:cNvSpPr/>
            <p:nvPr/>
          </p:nvSpPr>
          <p:spPr>
            <a:xfrm>
              <a:off x="-4572"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Resilient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Don’t worry about low bandwidth &amp; power outages – we’ve got it covered.</a:t>
              </a:r>
            </a:p>
          </p:txBody>
        </p:sp>
        <p:sp>
          <p:nvSpPr>
            <p:cNvPr id="33" name="Rectangle 32"/>
            <p:cNvSpPr/>
            <p:nvPr/>
          </p:nvSpPr>
          <p:spPr>
            <a:xfrm>
              <a:off x="28529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Cost</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Pay less than you would for a private doctor – it’s quality + affordable care. </a:t>
              </a:r>
            </a:p>
          </p:txBody>
        </p:sp>
        <p:sp>
          <p:nvSpPr>
            <p:cNvPr id="35" name="Rectangle 34"/>
            <p:cNvSpPr/>
            <p:nvPr/>
          </p:nvSpPr>
          <p:spPr>
            <a:xfrm>
              <a:off x="5710428" y="852376"/>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High Quality</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rigorous doctor selection &amp; feedback process ensures the highest quality care.</a:t>
              </a:r>
            </a:p>
          </p:txBody>
        </p:sp>
        <p:sp>
          <p:nvSpPr>
            <p:cNvPr id="37" name="Rectangle 36"/>
            <p:cNvSpPr/>
            <p:nvPr/>
          </p:nvSpPr>
          <p:spPr>
            <a:xfrm>
              <a:off x="8567928" y="842643"/>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Secure</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video stream is encrypted ensuring your visit is kept private, unlike Skype. </a:t>
              </a:r>
            </a:p>
          </p:txBody>
        </p:sp>
        <p:sp>
          <p:nvSpPr>
            <p:cNvPr id="39" name="Rectangle 38"/>
            <p:cNvSpPr/>
            <p:nvPr/>
          </p:nvSpPr>
          <p:spPr>
            <a:xfrm>
              <a:off x="28529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Low Data</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Our platform uses less data for tasks &amp; video – saving you money on your internet bill. </a:t>
              </a:r>
            </a:p>
          </p:txBody>
        </p:sp>
        <p:sp>
          <p:nvSpPr>
            <p:cNvPr id="41" name="Rectangle 40"/>
            <p:cNvSpPr/>
            <p:nvPr/>
          </p:nvSpPr>
          <p:spPr>
            <a:xfrm>
              <a:off x="5710428" y="2826452"/>
              <a:ext cx="2862072" cy="1046440"/>
            </a:xfrm>
            <a:prstGeom prst="rect">
              <a:avLst/>
            </a:prstGeom>
          </p:spPr>
          <p:txBody>
            <a:bodyPr wrap="square">
              <a:spAutoFit/>
            </a:bodyPr>
            <a:lstStyle/>
            <a:p>
              <a:pPr algn="ctr"/>
              <a:r>
                <a:rPr lang="en-US" sz="2000" b="1" dirty="0" smtClean="0">
                  <a:solidFill>
                    <a:schemeClr val="bg1"/>
                  </a:solidFill>
                  <a:latin typeface="Montserrat"/>
                  <a:cs typeface="Montserrat"/>
                </a:rPr>
                <a:t>24/7 Access</a:t>
              </a:r>
              <a:endParaRPr lang="en-US" sz="2000" dirty="0" smtClean="0">
                <a:solidFill>
                  <a:schemeClr val="bg1"/>
                </a:solidFill>
                <a:latin typeface="Montserrat"/>
                <a:cs typeface="Montserrat"/>
              </a:endParaRPr>
            </a:p>
            <a:p>
              <a:pPr algn="ctr"/>
              <a:r>
                <a:rPr lang="en-US" sz="1400" dirty="0" smtClean="0">
                  <a:solidFill>
                    <a:schemeClr val="bg1"/>
                  </a:solidFill>
                  <a:latin typeface="Montserrat"/>
                  <a:cs typeface="Montserrat"/>
                </a:rPr>
                <a:t>Your child is sick at 1am &amp; you don’t know who to call? We’re here for you.</a:t>
              </a:r>
            </a:p>
          </p:txBody>
        </p:sp>
        <p:sp>
          <p:nvSpPr>
            <p:cNvPr id="43" name="Rectangle 42"/>
            <p:cNvSpPr/>
            <p:nvPr/>
          </p:nvSpPr>
          <p:spPr>
            <a:xfrm>
              <a:off x="8567928" y="2832802"/>
              <a:ext cx="2862072" cy="1046440"/>
            </a:xfrm>
            <a:prstGeom prst="rect">
              <a:avLst/>
            </a:prstGeom>
          </p:spPr>
          <p:txBody>
            <a:bodyPr wrap="square">
              <a:spAutoFit/>
            </a:bodyPr>
            <a:lstStyle/>
            <a:p>
              <a:pPr algn="ctr"/>
              <a:r>
                <a:rPr lang="en-US" sz="2000" b="1" dirty="0">
                  <a:solidFill>
                    <a:schemeClr val="bg1"/>
                  </a:solidFill>
                  <a:latin typeface="Montserrat"/>
                  <a:cs typeface="Montserrat"/>
                </a:rPr>
                <a:t>Made4You</a:t>
              </a:r>
              <a:endParaRPr lang="en-US" sz="2000" dirty="0">
                <a:solidFill>
                  <a:schemeClr val="bg1"/>
                </a:solidFill>
                <a:latin typeface="Montserrat"/>
                <a:cs typeface="Montserrat"/>
              </a:endParaRPr>
            </a:p>
            <a:p>
              <a:pPr algn="ctr"/>
              <a:r>
                <a:rPr lang="en-US" sz="1400" dirty="0" smtClean="0">
                  <a:solidFill>
                    <a:schemeClr val="bg1"/>
                  </a:solidFill>
                  <a:latin typeface="Montserrat"/>
                  <a:cs typeface="Montserrat"/>
                </a:rPr>
                <a:t>Our </a:t>
              </a:r>
              <a:r>
                <a:rPr lang="en-US" sz="1400" dirty="0">
                  <a:solidFill>
                    <a:schemeClr val="bg1"/>
                  </a:solidFill>
                  <a:latin typeface="Montserrat"/>
                  <a:cs typeface="Montserrat"/>
                </a:rPr>
                <a:t>platform was developed hand-in-hand with </a:t>
              </a:r>
              <a:r>
                <a:rPr lang="en-US" sz="1400" dirty="0" smtClean="0">
                  <a:solidFill>
                    <a:schemeClr val="bg1"/>
                  </a:solidFill>
                  <a:latin typeface="Montserrat"/>
                  <a:cs typeface="Montserrat"/>
                </a:rPr>
                <a:t>African doctors </a:t>
              </a:r>
              <a:r>
                <a:rPr lang="en-US" sz="1400" dirty="0">
                  <a:solidFill>
                    <a:schemeClr val="bg1"/>
                  </a:solidFill>
                  <a:latin typeface="Montserrat"/>
                  <a:cs typeface="Montserrat"/>
                </a:rPr>
                <a:t>&amp; patients.</a:t>
              </a:r>
            </a:p>
          </p:txBody>
        </p:sp>
        <p:grpSp>
          <p:nvGrpSpPr>
            <p:cNvPr id="47" name="Group 46"/>
            <p:cNvGrpSpPr/>
            <p:nvPr/>
          </p:nvGrpSpPr>
          <p:grpSpPr>
            <a:xfrm>
              <a:off x="3919010" y="128957"/>
              <a:ext cx="734480" cy="720355"/>
              <a:chOff x="3694645" y="91867"/>
              <a:chExt cx="869416" cy="852696"/>
            </a:xfrm>
            <a:effectLst/>
          </p:grpSpPr>
          <p:sp>
            <p:nvSpPr>
              <p:cNvPr id="45" name="Freeform 1"/>
              <p:cNvSpPr>
                <a:spLocks noChangeArrowheads="1"/>
              </p:cNvSpPr>
              <p:nvPr/>
            </p:nvSpPr>
            <p:spPr bwMode="auto">
              <a:xfrm>
                <a:off x="3694645" y="91867"/>
                <a:ext cx="869416" cy="852696"/>
              </a:xfrm>
              <a:custGeom>
                <a:avLst/>
                <a:gdLst>
                  <a:gd name="T0" fmla="*/ 372 w 373"/>
                  <a:gd name="T1" fmla="*/ 177 h 364"/>
                  <a:gd name="T2" fmla="*/ 283 w 373"/>
                  <a:gd name="T3" fmla="*/ 177 h 364"/>
                  <a:gd name="T4" fmla="*/ 283 w 373"/>
                  <a:gd name="T5" fmla="*/ 0 h 364"/>
                  <a:gd name="T6" fmla="*/ 89 w 373"/>
                  <a:gd name="T7" fmla="*/ 0 h 364"/>
                  <a:gd name="T8" fmla="*/ 89 w 373"/>
                  <a:gd name="T9" fmla="*/ 177 h 364"/>
                  <a:gd name="T10" fmla="*/ 0 w 373"/>
                  <a:gd name="T11" fmla="*/ 177 h 364"/>
                  <a:gd name="T12" fmla="*/ 186 w 373"/>
                  <a:gd name="T13" fmla="*/ 363 h 364"/>
                  <a:gd name="T14" fmla="*/ 372 w 373"/>
                  <a:gd name="T15" fmla="*/ 177 h 3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3" h="364">
                    <a:moveTo>
                      <a:pt x="372" y="177"/>
                    </a:moveTo>
                    <a:lnTo>
                      <a:pt x="283" y="177"/>
                    </a:lnTo>
                    <a:lnTo>
                      <a:pt x="283" y="0"/>
                    </a:lnTo>
                    <a:lnTo>
                      <a:pt x="89" y="0"/>
                    </a:lnTo>
                    <a:lnTo>
                      <a:pt x="89" y="177"/>
                    </a:lnTo>
                    <a:lnTo>
                      <a:pt x="0" y="177"/>
                    </a:lnTo>
                    <a:lnTo>
                      <a:pt x="186" y="363"/>
                    </a:lnTo>
                    <a:lnTo>
                      <a:pt x="372" y="177"/>
                    </a:lnTo>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4290" tIns="17145" rIns="34290" bIns="17145" anchor="ctr"/>
              <a:lstStyle/>
              <a:p>
                <a:pPr fontAlgn="auto">
                  <a:spcBef>
                    <a:spcPts val="0"/>
                  </a:spcBef>
                  <a:spcAft>
                    <a:spcPts val="0"/>
                  </a:spcAft>
                  <a:defRPr/>
                </a:pPr>
                <a:endParaRPr lang="en-US" dirty="0">
                  <a:latin typeface="+mn-lt"/>
                  <a:ea typeface="+mn-ea"/>
                  <a:cs typeface="+mn-cs"/>
                </a:endParaRPr>
              </a:p>
            </p:txBody>
          </p:sp>
          <p:sp>
            <p:nvSpPr>
              <p:cNvPr id="46" name="Freeform 181"/>
              <p:cNvSpPr>
                <a:spLocks/>
              </p:cNvSpPr>
              <p:nvPr/>
            </p:nvSpPr>
            <p:spPr bwMode="auto">
              <a:xfrm>
                <a:off x="3993614" y="253999"/>
                <a:ext cx="242095" cy="510759"/>
              </a:xfrm>
              <a:custGeom>
                <a:avLst/>
                <a:gdLst>
                  <a:gd name="T0" fmla="*/ 22 w 36"/>
                  <a:gd name="T1" fmla="*/ 60 h 68"/>
                  <a:gd name="T2" fmla="*/ 22 w 36"/>
                  <a:gd name="T3" fmla="*/ 67 h 68"/>
                  <a:gd name="T4" fmla="*/ 21 w 36"/>
                  <a:gd name="T5" fmla="*/ 68 h 68"/>
                  <a:gd name="T6" fmla="*/ 16 w 36"/>
                  <a:gd name="T7" fmla="*/ 68 h 68"/>
                  <a:gd name="T8" fmla="*/ 15 w 36"/>
                  <a:gd name="T9" fmla="*/ 67 h 68"/>
                  <a:gd name="T10" fmla="*/ 15 w 36"/>
                  <a:gd name="T11" fmla="*/ 60 h 68"/>
                  <a:gd name="T12" fmla="*/ 1 w 36"/>
                  <a:gd name="T13" fmla="*/ 53 h 68"/>
                  <a:gd name="T14" fmla="*/ 1 w 36"/>
                  <a:gd name="T15" fmla="*/ 52 h 68"/>
                  <a:gd name="T16" fmla="*/ 5 w 36"/>
                  <a:gd name="T17" fmla="*/ 46 h 68"/>
                  <a:gd name="T18" fmla="*/ 6 w 36"/>
                  <a:gd name="T19" fmla="*/ 46 h 68"/>
                  <a:gd name="T20" fmla="*/ 6 w 36"/>
                  <a:gd name="T21" fmla="*/ 46 h 68"/>
                  <a:gd name="T22" fmla="*/ 19 w 36"/>
                  <a:gd name="T23" fmla="*/ 51 h 68"/>
                  <a:gd name="T24" fmla="*/ 26 w 36"/>
                  <a:gd name="T25" fmla="*/ 45 h 68"/>
                  <a:gd name="T26" fmla="*/ 17 w 36"/>
                  <a:gd name="T27" fmla="*/ 38 h 68"/>
                  <a:gd name="T28" fmla="*/ 1 w 36"/>
                  <a:gd name="T29" fmla="*/ 22 h 68"/>
                  <a:gd name="T30" fmla="*/ 15 w 36"/>
                  <a:gd name="T31" fmla="*/ 8 h 68"/>
                  <a:gd name="T32" fmla="*/ 15 w 36"/>
                  <a:gd name="T33" fmla="*/ 1 h 68"/>
                  <a:gd name="T34" fmla="*/ 16 w 36"/>
                  <a:gd name="T35" fmla="*/ 0 h 68"/>
                  <a:gd name="T36" fmla="*/ 21 w 36"/>
                  <a:gd name="T37" fmla="*/ 0 h 68"/>
                  <a:gd name="T38" fmla="*/ 22 w 36"/>
                  <a:gd name="T39" fmla="*/ 1 h 68"/>
                  <a:gd name="T40" fmla="*/ 22 w 36"/>
                  <a:gd name="T41" fmla="*/ 8 h 68"/>
                  <a:gd name="T42" fmla="*/ 34 w 36"/>
                  <a:gd name="T43" fmla="*/ 13 h 68"/>
                  <a:gd name="T44" fmla="*/ 34 w 36"/>
                  <a:gd name="T45" fmla="*/ 14 h 68"/>
                  <a:gd name="T46" fmla="*/ 31 w 36"/>
                  <a:gd name="T47" fmla="*/ 20 h 68"/>
                  <a:gd name="T48" fmla="*/ 30 w 36"/>
                  <a:gd name="T49" fmla="*/ 20 h 68"/>
                  <a:gd name="T50" fmla="*/ 29 w 36"/>
                  <a:gd name="T51" fmla="*/ 20 h 68"/>
                  <a:gd name="T52" fmla="*/ 19 w 36"/>
                  <a:gd name="T53" fmla="*/ 16 h 68"/>
                  <a:gd name="T54" fmla="*/ 11 w 36"/>
                  <a:gd name="T55" fmla="*/ 22 h 68"/>
                  <a:gd name="T56" fmla="*/ 21 w 36"/>
                  <a:gd name="T57" fmla="*/ 30 h 68"/>
                  <a:gd name="T58" fmla="*/ 36 w 36"/>
                  <a:gd name="T59" fmla="*/ 45 h 68"/>
                  <a:gd name="T60" fmla="*/ 22 w 36"/>
                  <a:gd name="T61" fmla="*/ 6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36" h="68">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rgbClr val="898BA5"/>
              </a:solidFill>
              <a:ln>
                <a:noFill/>
              </a:ln>
            </p:spPr>
            <p:txBody>
              <a:bodyPr/>
              <a:lstStyle/>
              <a:p>
                <a:endParaRPr lang="en-US"/>
              </a:p>
            </p:txBody>
          </p:sp>
        </p:grpSp>
        <p:pic>
          <p:nvPicPr>
            <p:cNvPr id="48" name="Picture 47" descr="Certification_Award_256.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5130" y="113081"/>
              <a:ext cx="777240" cy="777240"/>
            </a:xfrm>
            <a:prstGeom prst="rect">
              <a:avLst/>
            </a:prstGeom>
          </p:spPr>
        </p:pic>
        <p:pic>
          <p:nvPicPr>
            <p:cNvPr id="49" name="Picture 48" descr="Locked_padlock_256.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35490" y="111123"/>
              <a:ext cx="731520" cy="731520"/>
            </a:xfrm>
            <a:prstGeom prst="rect">
              <a:avLst/>
            </a:prstGeom>
          </p:spPr>
        </p:pic>
        <p:pic>
          <p:nvPicPr>
            <p:cNvPr id="50" name="Picture 49" descr="Earth_globe_with_a_house_in_a_placeholder_on_Africa_256 (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2338" y="2039260"/>
              <a:ext cx="868680" cy="868680"/>
            </a:xfrm>
            <a:prstGeom prst="rect">
              <a:avLst/>
            </a:prstGeom>
          </p:spPr>
        </p:pic>
        <p:pic>
          <p:nvPicPr>
            <p:cNvPr id="51" name="Picture 50" descr="Repairing_Service_256.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698" y="2037355"/>
              <a:ext cx="822960" cy="822960"/>
            </a:xfrm>
            <a:prstGeom prst="rect">
              <a:avLst/>
            </a:prstGeom>
          </p:spPr>
        </p:pic>
        <p:pic>
          <p:nvPicPr>
            <p:cNvPr id="52" name="Picture 51" descr="Binary_Code_128.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06076" y="2081597"/>
              <a:ext cx="751205" cy="751205"/>
            </a:xfrm>
            <a:prstGeom prst="rect">
              <a:avLst/>
            </a:prstGeom>
          </p:spPr>
        </p:pic>
        <p:pic>
          <p:nvPicPr>
            <p:cNvPr id="55" name="Picture 54" descr="24_hours_symbol_128.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40716" y="2063390"/>
              <a:ext cx="796925" cy="796925"/>
            </a:xfrm>
            <a:prstGeom prst="rect">
              <a:avLst/>
            </a:prstGeom>
          </p:spPr>
        </p:pic>
      </p:grpSp>
    </p:spTree>
    <p:extLst>
      <p:ext uri="{BB962C8B-B14F-4D97-AF65-F5344CB8AC3E}">
        <p14:creationId xmlns:p14="http://schemas.microsoft.com/office/powerpoint/2010/main" val="283442564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42875" y="-417698"/>
            <a:ext cx="5530742" cy="553998"/>
          </a:xfrm>
          <a:prstGeom prst="rect">
            <a:avLst/>
          </a:prstGeom>
          <a:ln>
            <a:noFill/>
          </a:ln>
        </p:spPr>
        <p:txBody>
          <a:bodyPr wrap="none">
            <a:spAutoFit/>
          </a:bodyPr>
          <a:lstStyle/>
          <a:p>
            <a:r>
              <a:rPr lang="en-US" sz="3000" b="1" dirty="0" smtClean="0">
                <a:solidFill>
                  <a:srgbClr val="000000"/>
                </a:solidFill>
                <a:latin typeface="Montserrat"/>
                <a:cs typeface="Montserrat"/>
              </a:rPr>
              <a:t>Machine Learning Products</a:t>
            </a:r>
            <a:endParaRPr lang="en-US" sz="3000" b="1" dirty="0">
              <a:solidFill>
                <a:srgbClr val="000000"/>
              </a:solidFill>
              <a:latin typeface="Montserrat"/>
              <a:cs typeface="Montserrat"/>
            </a:endParaRPr>
          </a:p>
        </p:txBody>
      </p:sp>
      <p:grpSp>
        <p:nvGrpSpPr>
          <p:cNvPr id="9" name="Group 8"/>
          <p:cNvGrpSpPr/>
          <p:nvPr/>
        </p:nvGrpSpPr>
        <p:grpSpPr>
          <a:xfrm>
            <a:off x="9631112" y="3419809"/>
            <a:ext cx="4127500" cy="3069236"/>
            <a:chOff x="4270375" y="238125"/>
            <a:chExt cx="4127500" cy="3069236"/>
          </a:xfrm>
        </p:grpSpPr>
        <p:sp>
          <p:nvSpPr>
            <p:cNvPr id="8" name="Rectangle 7"/>
            <p:cNvSpPr/>
            <p:nvPr/>
          </p:nvSpPr>
          <p:spPr>
            <a:xfrm>
              <a:off x="4270375" y="262659"/>
              <a:ext cx="4127500" cy="2980944"/>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grpSp>
          <p:nvGrpSpPr>
            <p:cNvPr id="3" name="Group 2"/>
            <p:cNvGrpSpPr/>
            <p:nvPr/>
          </p:nvGrpSpPr>
          <p:grpSpPr>
            <a:xfrm>
              <a:off x="4836514" y="238125"/>
              <a:ext cx="3069236" cy="3069236"/>
              <a:chOff x="-7232746" y="2954792"/>
              <a:chExt cx="3157463" cy="3157463"/>
            </a:xfrm>
          </p:grpSpPr>
          <p:pic>
            <p:nvPicPr>
              <p:cNvPr id="4" name="Picture 3" descr="Binary_data_search_symbol_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746" y="2954792"/>
                <a:ext cx="3157463" cy="3157463"/>
              </a:xfrm>
              <a:prstGeom prst="rect">
                <a:avLst/>
              </a:prstGeom>
            </p:spPr>
          </p:pic>
          <p:grpSp>
            <p:nvGrpSpPr>
              <p:cNvPr id="5" name="Group 4"/>
              <p:cNvGrpSpPr/>
              <p:nvPr/>
            </p:nvGrpSpPr>
            <p:grpSpPr>
              <a:xfrm>
                <a:off x="-6287939" y="4609941"/>
                <a:ext cx="731519" cy="746050"/>
                <a:chOff x="-6287939" y="4609941"/>
                <a:chExt cx="731519" cy="746050"/>
              </a:xfrm>
            </p:grpSpPr>
            <p:sp>
              <p:nvSpPr>
                <p:cNvPr id="6" name="Rectangle 5"/>
                <p:cNvSpPr/>
                <p:nvPr/>
              </p:nvSpPr>
              <p:spPr>
                <a:xfrm>
                  <a:off x="-6068496" y="4609941"/>
                  <a:ext cx="322004" cy="707693"/>
                </a:xfrm>
                <a:prstGeom prst="rect">
                  <a:avLst/>
                </a:prstGeom>
                <a:solidFill>
                  <a:srgbClr val="575769"/>
                </a:solidFill>
                <a:ln>
                  <a:noFill/>
                </a:ln>
                <a:effectLst/>
              </p:spPr>
              <p:style>
                <a:lnRef idx="1">
                  <a:schemeClr val="accent1"/>
                </a:lnRef>
                <a:fillRef idx="3">
                  <a:schemeClr val="accent1"/>
                </a:fillRef>
                <a:effectRef idx="2">
                  <a:schemeClr val="accent1"/>
                </a:effectRef>
                <a:fontRef idx="minor">
                  <a:schemeClr val="lt1"/>
                </a:fontRef>
              </p:style>
              <p:txBody>
                <a:bodyPr lIns="83942" tIns="41971" rIns="83942" bIns="41971" spcCol="0" rtlCol="0" anchor="ctr"/>
                <a:lstStyle/>
                <a:p>
                  <a:pPr algn="ctr"/>
                  <a:endParaRPr lang="en-US" sz="3700" dirty="0">
                    <a:latin typeface="Montserrat Semi Bold"/>
                    <a:cs typeface="Montserrat Semi Bold"/>
                  </a:endParaRPr>
                </a:p>
              </p:txBody>
            </p:sp>
            <p:pic>
              <p:nvPicPr>
                <p:cNvPr id="7" name="Picture 6" descr="First_aid_briefcase_25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7939" y="4624469"/>
                  <a:ext cx="731519" cy="731522"/>
                </a:xfrm>
                <a:prstGeom prst="rect">
                  <a:avLst/>
                </a:prstGeom>
              </p:spPr>
            </p:pic>
          </p:grpSp>
        </p:grpSp>
      </p:grpSp>
      <p:pic>
        <p:nvPicPr>
          <p:cNvPr id="10" name="Picture 9" descr="eyeglass.png"/>
          <p:cNvPicPr>
            <a:picLocks noChangeAspect="1"/>
          </p:cNvPicPr>
          <p:nvPr/>
        </p:nvPicPr>
        <p:blipFill rotWithShape="1">
          <a:blip r:embed="rId5">
            <a:extLst>
              <a:ext uri="{28A0092B-C50C-407E-A947-70E740481C1C}">
                <a14:useLocalDpi xmlns:a14="http://schemas.microsoft.com/office/drawing/2010/main" val="0"/>
              </a:ext>
            </a:extLst>
          </a:blip>
          <a:srcRect t="901" b="2075"/>
          <a:stretch/>
        </p:blipFill>
        <p:spPr>
          <a:xfrm>
            <a:off x="9363456" y="262659"/>
            <a:ext cx="4133088" cy="2980944"/>
          </a:xfrm>
          <a:prstGeom prst="rect">
            <a:avLst/>
          </a:prstGeom>
        </p:spPr>
      </p:pic>
      <p:grpSp>
        <p:nvGrpSpPr>
          <p:cNvPr id="14" name="Group 13"/>
          <p:cNvGrpSpPr/>
          <p:nvPr/>
        </p:nvGrpSpPr>
        <p:grpSpPr>
          <a:xfrm>
            <a:off x="3305422" y="1451707"/>
            <a:ext cx="6058034" cy="4384151"/>
            <a:chOff x="1203160" y="342867"/>
            <a:chExt cx="6058034" cy="4384151"/>
          </a:xfrm>
        </p:grpSpPr>
        <p:sp>
          <p:nvSpPr>
            <p:cNvPr id="12" name="Rectangle 11"/>
            <p:cNvSpPr/>
            <p:nvPr/>
          </p:nvSpPr>
          <p:spPr>
            <a:xfrm>
              <a:off x="1203160" y="342867"/>
              <a:ext cx="6058034" cy="4384151"/>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pulseDetection.jpg"/>
            <p:cNvPicPr>
              <a:picLocks noChangeAspect="1"/>
            </p:cNvPicPr>
            <p:nvPr/>
          </p:nvPicPr>
          <p:blipFill rotWithShape="1">
            <a:blip r:embed="rId6">
              <a:extLst>
                <a:ext uri="{28A0092B-C50C-407E-A947-70E740481C1C}">
                  <a14:useLocalDpi xmlns:a14="http://schemas.microsoft.com/office/drawing/2010/main" val="0"/>
                </a:ext>
              </a:extLst>
            </a:blip>
            <a:srcRect l="13750" t="5784" r="11717" b="36743"/>
            <a:stretch/>
          </p:blipFill>
          <p:spPr>
            <a:xfrm>
              <a:off x="1203160" y="646397"/>
              <a:ext cx="6058034" cy="2627686"/>
            </a:xfrm>
            <a:prstGeom prst="rect">
              <a:avLst/>
            </a:prstGeom>
          </p:spPr>
        </p:pic>
        <p:pic>
          <p:nvPicPr>
            <p:cNvPr id="13" name="Picture 12" descr="pulseDetection.jpg"/>
            <p:cNvPicPr>
              <a:picLocks noChangeAspect="1"/>
            </p:cNvPicPr>
            <p:nvPr/>
          </p:nvPicPr>
          <p:blipFill rotWithShape="1">
            <a:blip r:embed="rId6">
              <a:extLst>
                <a:ext uri="{28A0092B-C50C-407E-A947-70E740481C1C}">
                  <a14:useLocalDpi xmlns:a14="http://schemas.microsoft.com/office/drawing/2010/main" val="0"/>
                </a:ext>
              </a:extLst>
            </a:blip>
            <a:srcRect l="19348" t="72646" r="15278" b="3052"/>
            <a:stretch/>
          </p:blipFill>
          <p:spPr>
            <a:xfrm>
              <a:off x="1534160" y="3460449"/>
              <a:ext cx="5313680" cy="1111081"/>
            </a:xfrm>
            <a:prstGeom prst="rect">
              <a:avLst/>
            </a:prstGeom>
          </p:spPr>
        </p:pic>
        <p:pic>
          <p:nvPicPr>
            <p:cNvPr id="15" name="Picture 14" descr="pulseDetection.jpg"/>
            <p:cNvPicPr>
              <a:picLocks noChangeAspect="1"/>
            </p:cNvPicPr>
            <p:nvPr/>
          </p:nvPicPr>
          <p:blipFill rotWithShape="1">
            <a:blip r:embed="rId7">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rcRect l="51242" t="5784" r="10475" b="36743"/>
            <a:stretch/>
          </p:blipFill>
          <p:spPr>
            <a:xfrm>
              <a:off x="4055504" y="646397"/>
              <a:ext cx="3111634" cy="2627686"/>
            </a:xfrm>
            <a:prstGeom prst="rect">
              <a:avLst/>
            </a:prstGeom>
          </p:spPr>
        </p:pic>
      </p:grpSp>
      <p:pic>
        <p:nvPicPr>
          <p:cNvPr id="16" name="Picture 15" descr="Untitled.png"/>
          <p:cNvPicPr>
            <a:picLocks noChangeAspect="1"/>
          </p:cNvPicPr>
          <p:nvPr/>
        </p:nvPicPr>
        <p:blipFill rotWithShape="1">
          <a:blip r:embed="rId9">
            <a:extLst>
              <a:ext uri="{28A0092B-C50C-407E-A947-70E740481C1C}">
                <a14:useLocalDpi xmlns:a14="http://schemas.microsoft.com/office/drawing/2010/main" val="0"/>
              </a:ext>
            </a:extLst>
          </a:blip>
          <a:srcRect l="943" t="2715" r="3556" b="2485"/>
          <a:stretch/>
        </p:blipFill>
        <p:spPr>
          <a:xfrm>
            <a:off x="3056986" y="4128011"/>
            <a:ext cx="5868262" cy="4236065"/>
          </a:xfrm>
          <a:prstGeom prst="rect">
            <a:avLst/>
          </a:prstGeom>
        </p:spPr>
      </p:pic>
      <p:grpSp>
        <p:nvGrpSpPr>
          <p:cNvPr id="30" name="Group 29"/>
          <p:cNvGrpSpPr/>
          <p:nvPr/>
        </p:nvGrpSpPr>
        <p:grpSpPr>
          <a:xfrm>
            <a:off x="3501571" y="401266"/>
            <a:ext cx="3746500" cy="2707941"/>
            <a:chOff x="3501571" y="401266"/>
            <a:chExt cx="3746500" cy="2707941"/>
          </a:xfrm>
        </p:grpSpPr>
        <p:pic>
          <p:nvPicPr>
            <p:cNvPr id="18" name="Picture 17" descr="bVakH.jpg"/>
            <p:cNvPicPr>
              <a:picLocks noChangeAspect="1"/>
            </p:cNvPicPr>
            <p:nvPr/>
          </p:nvPicPr>
          <p:blipFill rotWithShape="1">
            <a:blip r:embed="rId10">
              <a:extLst>
                <a:ext uri="{28A0092B-C50C-407E-A947-70E740481C1C}">
                  <a14:useLocalDpi xmlns:a14="http://schemas.microsoft.com/office/drawing/2010/main" val="0"/>
                </a:ext>
              </a:extLst>
            </a:blip>
            <a:srcRect l="2331" t="18688" r="3742" b="22083"/>
            <a:stretch/>
          </p:blipFill>
          <p:spPr>
            <a:xfrm>
              <a:off x="3501571" y="401266"/>
              <a:ext cx="3746500" cy="2707941"/>
            </a:xfrm>
            <a:prstGeom prst="rect">
              <a:avLst/>
            </a:prstGeom>
          </p:spPr>
        </p:pic>
        <p:pic>
          <p:nvPicPr>
            <p:cNvPr id="21" name="Picture 20"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821683"/>
              <a:ext cx="137160" cy="137160"/>
            </a:xfrm>
            <a:prstGeom prst="rect">
              <a:avLst/>
            </a:prstGeom>
          </p:spPr>
        </p:pic>
        <p:pic>
          <p:nvPicPr>
            <p:cNvPr id="22" name="Picture 21"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551808"/>
              <a:ext cx="137160" cy="137160"/>
            </a:xfrm>
            <a:prstGeom prst="rect">
              <a:avLst/>
            </a:prstGeom>
          </p:spPr>
        </p:pic>
        <p:pic>
          <p:nvPicPr>
            <p:cNvPr id="23" name="Picture 22"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2282825"/>
              <a:ext cx="137160" cy="137160"/>
            </a:xfrm>
            <a:prstGeom prst="rect">
              <a:avLst/>
            </a:prstGeom>
          </p:spPr>
        </p:pic>
        <p:pic>
          <p:nvPicPr>
            <p:cNvPr id="24" name="Picture 23"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2006600"/>
              <a:ext cx="137160" cy="137160"/>
            </a:xfrm>
            <a:prstGeom prst="rect">
              <a:avLst/>
            </a:prstGeom>
          </p:spPr>
        </p:pic>
        <p:pic>
          <p:nvPicPr>
            <p:cNvPr id="25" name="Picture 24"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6934" y="1730375"/>
              <a:ext cx="137160" cy="137160"/>
            </a:xfrm>
            <a:prstGeom prst="rect">
              <a:avLst/>
            </a:prstGeom>
          </p:spPr>
        </p:pic>
        <p:pic>
          <p:nvPicPr>
            <p:cNvPr id="26" name="Picture 25"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458057"/>
              <a:ext cx="137160" cy="137160"/>
            </a:xfrm>
            <a:prstGeom prst="rect">
              <a:avLst/>
            </a:prstGeom>
          </p:spPr>
        </p:pic>
        <p:pic>
          <p:nvPicPr>
            <p:cNvPr id="27" name="Picture 26"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1188182"/>
              <a:ext cx="137160" cy="137160"/>
            </a:xfrm>
            <a:prstGeom prst="rect">
              <a:avLst/>
            </a:prstGeom>
          </p:spPr>
        </p:pic>
        <p:pic>
          <p:nvPicPr>
            <p:cNvPr id="28" name="Picture 27"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918307"/>
              <a:ext cx="137160" cy="137160"/>
            </a:xfrm>
            <a:prstGeom prst="rect">
              <a:avLst/>
            </a:prstGeom>
          </p:spPr>
        </p:pic>
        <p:pic>
          <p:nvPicPr>
            <p:cNvPr id="29" name="Picture 28" descr="Add_button_inside_black_circle_64_withwhit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9020" y="645257"/>
              <a:ext cx="137160" cy="137160"/>
            </a:xfrm>
            <a:prstGeom prst="rect">
              <a:avLst/>
            </a:prstGeom>
          </p:spPr>
        </p:pic>
      </p:grpSp>
    </p:spTree>
    <p:extLst>
      <p:ext uri="{BB962C8B-B14F-4D97-AF65-F5344CB8AC3E}">
        <p14:creationId xmlns:p14="http://schemas.microsoft.com/office/powerpoint/2010/main" val="15190599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0" y="-943841"/>
            <a:ext cx="4245775" cy="553998"/>
          </a:xfrm>
          <a:prstGeom prst="rect">
            <a:avLst/>
          </a:prstGeom>
          <a:ln>
            <a:noFill/>
          </a:ln>
        </p:spPr>
        <p:txBody>
          <a:bodyPr wrap="none">
            <a:spAutoFit/>
          </a:bodyPr>
          <a:lstStyle/>
          <a:p>
            <a:r>
              <a:rPr lang="en-US" sz="3000" b="1" dirty="0" smtClean="0">
                <a:solidFill>
                  <a:srgbClr val="000000"/>
                </a:solidFill>
                <a:latin typeface="Montserrat"/>
                <a:cs typeface="Montserrat"/>
              </a:rPr>
              <a:t>Pricing &amp; Projections</a:t>
            </a:r>
            <a:endParaRPr lang="en-US" sz="3000" b="1" dirty="0">
              <a:solidFill>
                <a:srgbClr val="000000"/>
              </a:solidFill>
              <a:latin typeface="Montserrat"/>
              <a:cs typeface="Montserrat"/>
            </a:endParaRPr>
          </a:p>
        </p:txBody>
      </p:sp>
      <p:cxnSp>
        <p:nvCxnSpPr>
          <p:cNvPr id="7" name="Straight Connector 6"/>
          <p:cNvCxnSpPr/>
          <p:nvPr/>
        </p:nvCxnSpPr>
        <p:spPr>
          <a:xfrm>
            <a:off x="4935137" y="6302375"/>
            <a:ext cx="914400" cy="914400"/>
          </a:xfrm>
          <a:prstGeom prst="line">
            <a:avLst/>
          </a:prstGeom>
        </p:spPr>
        <p:style>
          <a:lnRef idx="2">
            <a:schemeClr val="accent1"/>
          </a:lnRef>
          <a:fillRef idx="0">
            <a:schemeClr val="accent1"/>
          </a:fillRef>
          <a:effectRef idx="1">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2571209477"/>
              </p:ext>
            </p:extLst>
          </p:nvPr>
        </p:nvGraphicFramePr>
        <p:xfrm>
          <a:off x="142560" y="2102571"/>
          <a:ext cx="5374106" cy="1767840"/>
        </p:xfrm>
        <a:graphic>
          <a:graphicData uri="http://schemas.openxmlformats.org/drawingml/2006/table">
            <a:tbl>
              <a:tblPr>
                <a:noFill/>
              </a:tblPr>
              <a:tblGrid>
                <a:gridCol w="1603131"/>
                <a:gridCol w="703278"/>
                <a:gridCol w="769624"/>
                <a:gridCol w="793697"/>
                <a:gridCol w="750773"/>
                <a:gridCol w="753603"/>
              </a:tblGrid>
              <a:tr h="327928">
                <a:tc>
                  <a:txBody>
                    <a:bodyPr/>
                    <a:lstStyle/>
                    <a:p>
                      <a:pPr lvl="0" algn="r" rtl="0">
                        <a:lnSpc>
                          <a:spcPct val="115000"/>
                        </a:lnSpc>
                        <a:spcBef>
                          <a:spcPts val="0"/>
                        </a:spcBef>
                        <a:buNone/>
                      </a:pP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Yr4</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Yr5</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3">
                              <a:lumMod val="50000"/>
                            </a:schemeClr>
                          </a:solidFill>
                          <a:latin typeface="Montserrat"/>
                          <a:cs typeface="Montserrat"/>
                        </a:rPr>
                        <a:t>Patient Price</a:t>
                      </a:r>
                      <a:endParaRPr lang="en-US" sz="1800" b="1" dirty="0">
                        <a:solidFill>
                          <a:schemeClr val="accent3">
                            <a:lumMod val="50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$0.4</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a:t>
                      </a:r>
                      <a:r>
                        <a:rPr lang="en-US" sz="1700" b="0" dirty="0" smtClean="0">
                          <a:solidFill>
                            <a:srgbClr val="0B8043"/>
                          </a:solidFill>
                          <a:latin typeface="Montserrat"/>
                          <a:cs typeface="Montserrat"/>
                        </a:rPr>
                        <a:t>1.2</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$3.9</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$11.8</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b="0" dirty="0" smtClean="0">
                          <a:solidFill>
                            <a:srgbClr val="0B8043"/>
                          </a:solidFill>
                          <a:latin typeface="Montserrat"/>
                          <a:cs typeface="Montserrat"/>
                        </a:rPr>
                        <a:t>$35.5</a:t>
                      </a:r>
                      <a:endParaRPr lang="en-US" sz="1700" b="0" dirty="0">
                        <a:solidFill>
                          <a:srgbClr val="0B8043"/>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a:solidFill>
                            <a:schemeClr val="accent2">
                              <a:lumMod val="75000"/>
                            </a:schemeClr>
                          </a:solidFill>
                          <a:latin typeface="Montserrat"/>
                          <a:cs typeface="Montserrat"/>
                        </a:rPr>
                        <a:t>Doctor </a:t>
                      </a:r>
                      <a:r>
                        <a:rPr lang="en-US" sz="1800" b="1" dirty="0" smtClean="0">
                          <a:solidFill>
                            <a:schemeClr val="accent2">
                              <a:lumMod val="75000"/>
                            </a:schemeClr>
                          </a:solidFill>
                          <a:latin typeface="Montserrat"/>
                          <a:cs typeface="Montserrat"/>
                        </a:rPr>
                        <a:t>Cost</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$4.3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$12.8</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chemeClr val="accent2">
                              <a:lumMod val="75000"/>
                            </a:schemeClr>
                          </a:solidFill>
                          <a:latin typeface="Montserrat"/>
                          <a:cs typeface="Montserrat"/>
                        </a:rPr>
                        <a:t>Overhead</a:t>
                      </a:r>
                      <a:endParaRPr lang="en-US" sz="1800" b="1"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$0.1</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$0.2</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$0.3</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ctr" rtl="0">
                        <a:lnSpc>
                          <a:spcPct val="115000"/>
                        </a:lnSpc>
                        <a:spcBef>
                          <a:spcPts val="0"/>
                        </a:spcBef>
                        <a:buNone/>
                      </a:pPr>
                      <a:r>
                        <a:rPr lang="en-US" sz="1700" dirty="0">
                          <a:solidFill>
                            <a:schemeClr val="accent2">
                              <a:lumMod val="75000"/>
                            </a:schemeClr>
                          </a:solidFill>
                          <a:latin typeface="Montserrat"/>
                          <a:cs typeface="Montserrat"/>
                        </a:rPr>
                        <a:t>-</a:t>
                      </a:r>
                      <a:r>
                        <a:rPr lang="en-US" sz="1700" dirty="0" smtClean="0">
                          <a:solidFill>
                            <a:schemeClr val="accent2">
                              <a:lumMod val="75000"/>
                            </a:schemeClr>
                          </a:solidFill>
                          <a:latin typeface="Montserrat"/>
                          <a:cs typeface="Montserrat"/>
                        </a:rPr>
                        <a:t>$0.4</a:t>
                      </a:r>
                      <a:endParaRPr lang="en-US" sz="1700" dirty="0">
                        <a:solidFill>
                          <a:schemeClr val="accent2">
                            <a:lumMod val="75000"/>
                          </a:schemeClr>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27928">
                <a:tc>
                  <a:txBody>
                    <a:bodyPr/>
                    <a:lstStyle/>
                    <a:p>
                      <a:pPr lvl="0" algn="l" rtl="0">
                        <a:lnSpc>
                          <a:spcPct val="115000"/>
                        </a:lnSpc>
                        <a:spcBef>
                          <a:spcPts val="0"/>
                        </a:spcBef>
                        <a:buNone/>
                      </a:pPr>
                      <a:r>
                        <a:rPr lang="en-US" sz="1800" b="1" dirty="0" smtClean="0">
                          <a:solidFill>
                            <a:srgbClr val="575769"/>
                          </a:solidFill>
                          <a:latin typeface="Montserrat"/>
                          <a:cs typeface="Montserrat"/>
                        </a:rPr>
                        <a:t>Net Profit</a:t>
                      </a:r>
                      <a:endParaRPr lang="en-US" sz="18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$0.1</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$0.6</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$7.2</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c>
                  <a:txBody>
                    <a:bodyPr/>
                    <a:lstStyle/>
                    <a:p>
                      <a:pPr lvl="0" algn="ctr" rtl="0">
                        <a:lnSpc>
                          <a:spcPct val="115000"/>
                        </a:lnSpc>
                        <a:spcBef>
                          <a:spcPts val="0"/>
                        </a:spcBef>
                        <a:buNone/>
                      </a:pPr>
                      <a:r>
                        <a:rPr lang="en-US" sz="1700" b="1" dirty="0" smtClean="0">
                          <a:solidFill>
                            <a:srgbClr val="575769"/>
                          </a:solidFill>
                          <a:latin typeface="Montserrat"/>
                          <a:cs typeface="Montserrat"/>
                        </a:rPr>
                        <a:t>$22.3</a:t>
                      </a:r>
                      <a:endParaRPr lang="en-US" sz="1700" b="1" dirty="0">
                        <a:solidFill>
                          <a:srgbClr val="575769"/>
                        </a:solidFill>
                        <a:latin typeface="Montserrat"/>
                        <a:cs typeface="Montserrat"/>
                      </a:endParaRPr>
                    </a:p>
                  </a:txBody>
                  <a:tcPr marL="28575" marR="28575" marT="19050" marB="19050" anchor="b">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rgbClr val="C0C2E6"/>
                    </a:solidFill>
                  </a:tcPr>
                </a:tc>
              </a:tr>
            </a:tbl>
          </a:graphicData>
        </a:graphic>
      </p:graphicFrame>
      <p:sp>
        <p:nvSpPr>
          <p:cNvPr id="10" name="Rectangle 9"/>
          <p:cNvSpPr/>
          <p:nvPr/>
        </p:nvSpPr>
        <p:spPr>
          <a:xfrm>
            <a:off x="3523813" y="3934090"/>
            <a:ext cx="1992853" cy="353943"/>
          </a:xfrm>
          <a:prstGeom prst="rect">
            <a:avLst/>
          </a:prstGeom>
        </p:spPr>
        <p:txBody>
          <a:bodyPr wrap="none">
            <a:spAutoFit/>
          </a:bodyPr>
          <a:lstStyle/>
          <a:p>
            <a:pPr algn="r"/>
            <a:r>
              <a:rPr lang="en-US" sz="1700" b="1" dirty="0" smtClean="0">
                <a:solidFill>
                  <a:srgbClr val="575769"/>
                </a:solidFill>
                <a:latin typeface="Montserrat"/>
                <a:cs typeface="Montserrat"/>
              </a:rPr>
              <a:t>In $USD Millions</a:t>
            </a:r>
            <a:endParaRPr lang="en-US" sz="1700" dirty="0"/>
          </a:p>
        </p:txBody>
      </p:sp>
      <p:sp>
        <p:nvSpPr>
          <p:cNvPr id="11" name="Rectangle 10"/>
          <p:cNvSpPr/>
          <p:nvPr/>
        </p:nvSpPr>
        <p:spPr>
          <a:xfrm>
            <a:off x="174625" y="-156155"/>
            <a:ext cx="1342354" cy="477054"/>
          </a:xfrm>
          <a:prstGeom prst="rect">
            <a:avLst/>
          </a:prstGeom>
        </p:spPr>
        <p:txBody>
          <a:bodyPr wrap="none">
            <a:spAutoFit/>
          </a:bodyPr>
          <a:lstStyle/>
          <a:p>
            <a:r>
              <a:rPr lang="en-US" sz="2500" b="1" dirty="0" smtClean="0">
                <a:solidFill>
                  <a:srgbClr val="575769"/>
                </a:solidFill>
                <a:latin typeface="Montserrat"/>
                <a:cs typeface="Montserrat"/>
              </a:rPr>
              <a:t>Pricing</a:t>
            </a:r>
            <a:endParaRPr lang="en-US" sz="2500" b="1" dirty="0">
              <a:solidFill>
                <a:srgbClr val="575769"/>
              </a:solidFill>
              <a:latin typeface="Montserrat"/>
              <a:cs typeface="Montserrat"/>
            </a:endParaRPr>
          </a:p>
        </p:txBody>
      </p:sp>
      <p:graphicFrame>
        <p:nvGraphicFramePr>
          <p:cNvPr id="12" name="Table 11"/>
          <p:cNvGraphicFramePr>
            <a:graphicFrameLocks noGrp="1"/>
          </p:cNvGraphicFramePr>
          <p:nvPr>
            <p:extLst>
              <p:ext uri="{D42A27DB-BD31-4B8C-83A1-F6EECF244321}">
                <p14:modId xmlns:p14="http://schemas.microsoft.com/office/powerpoint/2010/main" val="2593316885"/>
              </p:ext>
            </p:extLst>
          </p:nvPr>
        </p:nvGraphicFramePr>
        <p:xfrm>
          <a:off x="5160210" y="171238"/>
          <a:ext cx="6269790" cy="1127760"/>
        </p:xfrm>
        <a:graphic>
          <a:graphicData uri="http://schemas.openxmlformats.org/drawingml/2006/table">
            <a:tbl>
              <a:tblPr>
                <a:noFill/>
              </a:tblPr>
              <a:tblGrid>
                <a:gridCol w="1737894"/>
                <a:gridCol w="1390316"/>
                <a:gridCol w="3141580"/>
              </a:tblGrid>
              <a:tr h="384419">
                <a:tc>
                  <a:txBody>
                    <a:bodyPr/>
                    <a:lstStyle/>
                    <a:p>
                      <a:pPr lvl="0" rtl="0">
                        <a:lnSpc>
                          <a:spcPct val="115000"/>
                        </a:lnSpc>
                        <a:spcBef>
                          <a:spcPts val="0"/>
                        </a:spcBef>
                        <a:buNone/>
                      </a:pPr>
                      <a:r>
                        <a:rPr lang="en-US" sz="1900" b="1" dirty="0" smtClean="0">
                          <a:solidFill>
                            <a:schemeClr val="accent3">
                              <a:lumMod val="50000"/>
                            </a:schemeClr>
                          </a:solidFill>
                          <a:latin typeface="Montserrat"/>
                          <a:cs typeface="Montserrat"/>
                        </a:rPr>
                        <a:t>Patient </a:t>
                      </a:r>
                      <a:r>
                        <a:rPr lang="en-US" sz="1900" b="1" dirty="0" smtClean="0">
                          <a:solidFill>
                            <a:schemeClr val="accent3">
                              <a:lumMod val="50000"/>
                            </a:schemeClr>
                          </a:solidFill>
                          <a:latin typeface="Montserrat"/>
                          <a:cs typeface="Montserrat"/>
                        </a:rPr>
                        <a:t>Price</a:t>
                      </a:r>
                      <a:endParaRPr lang="en-US" sz="1900" b="1" dirty="0">
                        <a:solidFill>
                          <a:schemeClr val="accent3">
                            <a:lumMod val="50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b="0" dirty="0" smtClean="0">
                          <a:solidFill>
                            <a:srgbClr val="0B8043"/>
                          </a:solidFill>
                          <a:latin typeface="Montserrat"/>
                          <a:cs typeface="Montserrat"/>
                        </a:rPr>
                        <a:t>$25</a:t>
                      </a:r>
                      <a:r>
                        <a:rPr lang="en-US" sz="1800" b="0" baseline="0" dirty="0" smtClean="0">
                          <a:solidFill>
                            <a:srgbClr val="0B8043"/>
                          </a:solidFill>
                          <a:latin typeface="Montserrat"/>
                          <a:cs typeface="Montserrat"/>
                        </a:rPr>
                        <a:t> USD</a:t>
                      </a:r>
                      <a:endParaRPr lang="en-US" sz="1800" b="0" dirty="0">
                        <a:solidFill>
                          <a:srgbClr val="0B8043"/>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0" dirty="0" smtClean="0">
                          <a:solidFill>
                            <a:srgbClr val="575769"/>
                          </a:solidFill>
                          <a:latin typeface="Montserrat"/>
                          <a:cs typeface="Montserrat"/>
                        </a:rPr>
                        <a:t> 15%</a:t>
                      </a:r>
                      <a:r>
                        <a:rPr lang="en-US" sz="1500" b="0" baseline="0" dirty="0" smtClean="0">
                          <a:solidFill>
                            <a:srgbClr val="575769"/>
                          </a:solidFill>
                          <a:latin typeface="Montserrat"/>
                          <a:cs typeface="Montserrat"/>
                        </a:rPr>
                        <a:t> Less than Patient Price</a:t>
                      </a:r>
                    </a:p>
                    <a:p>
                      <a:pPr lvl="0" algn="l" rtl="0">
                        <a:lnSpc>
                          <a:spcPct val="115000"/>
                        </a:lnSpc>
                        <a:spcBef>
                          <a:spcPts val="0"/>
                        </a:spcBef>
                        <a:buNone/>
                      </a:pPr>
                      <a:r>
                        <a:rPr lang="en-US" sz="1500" b="0" baseline="0" dirty="0" smtClean="0">
                          <a:solidFill>
                            <a:srgbClr val="575769"/>
                          </a:solidFill>
                          <a:latin typeface="Montserrat"/>
                          <a:cs typeface="Montserrat"/>
                        </a:rPr>
                        <a:t> for </a:t>
                      </a:r>
                      <a:r>
                        <a:rPr lang="en-US" sz="1500" b="0" baseline="0" dirty="0" err="1" smtClean="0">
                          <a:solidFill>
                            <a:srgbClr val="575769"/>
                          </a:solidFill>
                          <a:latin typeface="Montserrat"/>
                          <a:cs typeface="Montserrat"/>
                        </a:rPr>
                        <a:t>Avg</a:t>
                      </a:r>
                      <a:r>
                        <a:rPr lang="en-US" sz="1500" b="0" baseline="0" dirty="0" smtClean="0">
                          <a:solidFill>
                            <a:srgbClr val="575769"/>
                          </a:solidFill>
                          <a:latin typeface="Montserrat"/>
                          <a:cs typeface="Montserrat"/>
                        </a:rPr>
                        <a:t> 30min Consult in SA</a:t>
                      </a:r>
                      <a:endParaRPr lang="en-US" sz="1500" b="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r h="384419">
                <a:tc>
                  <a:txBody>
                    <a:bodyPr/>
                    <a:lstStyle/>
                    <a:p>
                      <a:pPr lvl="0" rtl="0">
                        <a:lnSpc>
                          <a:spcPct val="115000"/>
                        </a:lnSpc>
                        <a:spcBef>
                          <a:spcPts val="0"/>
                        </a:spcBef>
                        <a:buNone/>
                      </a:pPr>
                      <a:r>
                        <a:rPr lang="en-US" sz="1900" b="1" dirty="0">
                          <a:solidFill>
                            <a:schemeClr val="accent2">
                              <a:lumMod val="75000"/>
                            </a:schemeClr>
                          </a:solidFill>
                          <a:latin typeface="Montserrat"/>
                          <a:cs typeface="Montserrat"/>
                        </a:rPr>
                        <a:t>Doctor </a:t>
                      </a:r>
                      <a:r>
                        <a:rPr lang="en-US" sz="1900" b="1" dirty="0" smtClean="0">
                          <a:solidFill>
                            <a:schemeClr val="accent2">
                              <a:lumMod val="75000"/>
                            </a:schemeClr>
                          </a:solidFill>
                          <a:latin typeface="Montserrat"/>
                          <a:cs typeface="Montserrat"/>
                        </a:rPr>
                        <a:t>Cost</a:t>
                      </a:r>
                      <a:endParaRPr lang="en-US" sz="1900" b="1"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800" dirty="0">
                          <a:solidFill>
                            <a:schemeClr val="accent2">
                              <a:lumMod val="75000"/>
                            </a:schemeClr>
                          </a:solidFill>
                          <a:latin typeface="Montserrat"/>
                          <a:cs typeface="Montserrat"/>
                        </a:rPr>
                        <a:t>-</a:t>
                      </a:r>
                      <a:r>
                        <a:rPr lang="en-US" sz="1800" dirty="0" smtClean="0">
                          <a:solidFill>
                            <a:schemeClr val="accent2">
                              <a:lumMod val="75000"/>
                            </a:schemeClr>
                          </a:solidFill>
                          <a:latin typeface="Montserrat"/>
                          <a:cs typeface="Montserrat"/>
                        </a:rPr>
                        <a:t>$9 USD</a:t>
                      </a:r>
                      <a:endParaRPr lang="en-US" sz="1800" dirty="0">
                        <a:solidFill>
                          <a:schemeClr val="accent2">
                            <a:lumMod val="75000"/>
                          </a:schemeClr>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c>
                  <a:txBody>
                    <a:bodyPr/>
                    <a:lstStyle/>
                    <a:p>
                      <a:pPr lvl="0" algn="l" rtl="0">
                        <a:lnSpc>
                          <a:spcPct val="115000"/>
                        </a:lnSpc>
                        <a:spcBef>
                          <a:spcPts val="0"/>
                        </a:spcBef>
                        <a:buNone/>
                      </a:pPr>
                      <a:r>
                        <a:rPr lang="en-US" sz="1500" baseline="0" dirty="0" smtClean="0">
                          <a:solidFill>
                            <a:srgbClr val="575769"/>
                          </a:solidFill>
                          <a:latin typeface="Montserrat"/>
                          <a:cs typeface="Montserrat"/>
                        </a:rPr>
                        <a:t> Equal to SA Doctor Salary</a:t>
                      </a:r>
                    </a:p>
                    <a:p>
                      <a:pPr lvl="0" algn="l" rtl="0">
                        <a:lnSpc>
                          <a:spcPct val="115000"/>
                        </a:lnSpc>
                        <a:spcBef>
                          <a:spcPts val="0"/>
                        </a:spcBef>
                        <a:buNone/>
                      </a:pPr>
                      <a:r>
                        <a:rPr lang="en-US" sz="1500" baseline="0" dirty="0" smtClean="0">
                          <a:solidFill>
                            <a:srgbClr val="575769"/>
                          </a:solidFill>
                          <a:latin typeface="Montserrat"/>
                          <a:cs typeface="Montserrat"/>
                        </a:rPr>
                        <a:t> with 20+ </a:t>
                      </a:r>
                      <a:r>
                        <a:rPr lang="en-US" sz="1500" baseline="0" dirty="0" err="1" smtClean="0">
                          <a:solidFill>
                            <a:srgbClr val="575769"/>
                          </a:solidFill>
                          <a:latin typeface="Montserrat"/>
                          <a:cs typeface="Montserrat"/>
                        </a:rPr>
                        <a:t>yrs</a:t>
                      </a:r>
                      <a:r>
                        <a:rPr lang="en-US" sz="1500" baseline="0" dirty="0" smtClean="0">
                          <a:solidFill>
                            <a:srgbClr val="575769"/>
                          </a:solidFill>
                          <a:latin typeface="Montserrat"/>
                          <a:cs typeface="Montserrat"/>
                        </a:rPr>
                        <a:t> experience</a:t>
                      </a:r>
                      <a:endParaRPr lang="en-US" sz="1500" dirty="0">
                        <a:solidFill>
                          <a:srgbClr val="575769"/>
                        </a:solidFill>
                        <a:latin typeface="Montserrat"/>
                        <a:cs typeface="Montserrat"/>
                      </a:endParaRPr>
                    </a:p>
                  </a:txBody>
                  <a:tcPr marL="28575" marR="28575" marT="19050" marB="19050"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tr>
            </a:tbl>
          </a:graphicData>
        </a:graphic>
      </p:graphicFrame>
      <p:sp>
        <p:nvSpPr>
          <p:cNvPr id="14" name="Rectangle 13"/>
          <p:cNvSpPr/>
          <p:nvPr/>
        </p:nvSpPr>
        <p:spPr>
          <a:xfrm>
            <a:off x="6917179" y="1379296"/>
            <a:ext cx="2000252" cy="723275"/>
          </a:xfrm>
          <a:prstGeom prst="rect">
            <a:avLst/>
          </a:prstGeom>
          <a:ln>
            <a:noFill/>
          </a:ln>
        </p:spPr>
        <p:txBody>
          <a:bodyPr wrap="square">
            <a:spAutoFit/>
          </a:bodyPr>
          <a:lstStyle/>
          <a:p>
            <a:pPr algn="ctr"/>
            <a:r>
              <a:rPr lang="en-US" sz="2300" b="1" dirty="0" smtClean="0">
                <a:solidFill>
                  <a:srgbClr val="575769"/>
                </a:solidFill>
                <a:latin typeface="Montserrat"/>
                <a:cs typeface="Montserrat"/>
              </a:rPr>
              <a:t>65% Margin </a:t>
            </a:r>
            <a:r>
              <a:rPr lang="en-US" b="1" dirty="0" smtClean="0">
                <a:solidFill>
                  <a:srgbClr val="575769"/>
                </a:solidFill>
                <a:latin typeface="Montserrat"/>
                <a:cs typeface="Montserrat"/>
              </a:rPr>
              <a:t>Per Consult</a:t>
            </a:r>
            <a:endParaRPr lang="en-US" b="1" dirty="0">
              <a:solidFill>
                <a:srgbClr val="575769"/>
              </a:solidFill>
              <a:latin typeface="Montserrat"/>
              <a:cs typeface="Montserrat"/>
            </a:endParaRPr>
          </a:p>
        </p:txBody>
      </p:sp>
      <p:sp>
        <p:nvSpPr>
          <p:cNvPr id="17" name="Rectangle 16"/>
          <p:cNvSpPr/>
          <p:nvPr/>
        </p:nvSpPr>
        <p:spPr>
          <a:xfrm>
            <a:off x="5746749" y="-446024"/>
            <a:ext cx="4622738" cy="477054"/>
          </a:xfrm>
          <a:prstGeom prst="rect">
            <a:avLst/>
          </a:prstGeom>
        </p:spPr>
        <p:txBody>
          <a:bodyPr wrap="none">
            <a:spAutoFit/>
          </a:bodyPr>
          <a:lstStyle/>
          <a:p>
            <a:r>
              <a:rPr lang="en-US" sz="2500" b="1" dirty="0" smtClean="0">
                <a:solidFill>
                  <a:srgbClr val="575769"/>
                </a:solidFill>
                <a:latin typeface="Montserrat"/>
                <a:cs typeface="Montserrat"/>
              </a:rPr>
              <a:t>Revenue &amp; Cost Projections</a:t>
            </a:r>
            <a:endParaRPr lang="en-US" sz="2500" b="1" dirty="0">
              <a:solidFill>
                <a:srgbClr val="575769"/>
              </a:solidFill>
              <a:latin typeface="Montserrat"/>
              <a:cs typeface="Montserrat"/>
            </a:endParaRPr>
          </a:p>
        </p:txBody>
      </p:sp>
      <p:graphicFrame>
        <p:nvGraphicFramePr>
          <p:cNvPr id="23" name="Chart 22"/>
          <p:cNvGraphicFramePr>
            <a:graphicFrameLocks/>
          </p:cNvGraphicFramePr>
          <p:nvPr>
            <p:extLst>
              <p:ext uri="{D42A27DB-BD31-4B8C-83A1-F6EECF244321}">
                <p14:modId xmlns:p14="http://schemas.microsoft.com/office/powerpoint/2010/main" val="1627255529"/>
              </p:ext>
            </p:extLst>
          </p:nvPr>
        </p:nvGraphicFramePr>
        <p:xfrm>
          <a:off x="6270507" y="2142676"/>
          <a:ext cx="5025091" cy="2399012"/>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p:cNvSpPr/>
          <p:nvPr/>
        </p:nvSpPr>
        <p:spPr>
          <a:xfrm>
            <a:off x="8976610" y="2320041"/>
            <a:ext cx="1498721" cy="615553"/>
          </a:xfrm>
          <a:prstGeom prst="rect">
            <a:avLst/>
          </a:prstGeom>
          <a:ln>
            <a:noFill/>
          </a:ln>
        </p:spPr>
        <p:txBody>
          <a:bodyPr wrap="square">
            <a:spAutoFit/>
          </a:bodyPr>
          <a:lstStyle/>
          <a:p>
            <a:r>
              <a:rPr lang="en-US" sz="1700" b="1" dirty="0" smtClean="0">
                <a:solidFill>
                  <a:srgbClr val="575769"/>
                </a:solidFill>
                <a:latin typeface="Montserrat"/>
                <a:cs typeface="Montserrat"/>
              </a:rPr>
              <a:t>Yr5:</a:t>
            </a:r>
          </a:p>
          <a:p>
            <a:r>
              <a:rPr lang="en-US" sz="1700" b="1" dirty="0" smtClean="0">
                <a:solidFill>
                  <a:srgbClr val="575769"/>
                </a:solidFill>
                <a:latin typeface="Montserrat"/>
                <a:cs typeface="Montserrat"/>
              </a:rPr>
              <a:t>$22M Profit</a:t>
            </a:r>
            <a:endParaRPr lang="en-US" sz="1700" b="1" dirty="0">
              <a:solidFill>
                <a:srgbClr val="575769"/>
              </a:solidFill>
              <a:latin typeface="Montserrat"/>
              <a:cs typeface="Montserrat"/>
            </a:endParaRPr>
          </a:p>
        </p:txBody>
      </p:sp>
      <p:sp>
        <p:nvSpPr>
          <p:cNvPr id="6" name="Rectangle 5"/>
          <p:cNvSpPr/>
          <p:nvPr/>
        </p:nvSpPr>
        <p:spPr>
          <a:xfrm>
            <a:off x="7108364" y="3562634"/>
            <a:ext cx="1554373" cy="615553"/>
          </a:xfrm>
          <a:prstGeom prst="rect">
            <a:avLst/>
          </a:prstGeom>
          <a:ln>
            <a:noFill/>
          </a:ln>
        </p:spPr>
        <p:txBody>
          <a:bodyPr wrap="square">
            <a:spAutoFit/>
          </a:bodyPr>
          <a:lstStyle/>
          <a:p>
            <a:r>
              <a:rPr lang="en-US" sz="1700" b="1" dirty="0" smtClean="0">
                <a:solidFill>
                  <a:srgbClr val="575769"/>
                </a:solidFill>
                <a:latin typeface="Montserrat"/>
                <a:cs typeface="Montserrat"/>
              </a:rPr>
              <a:t>Yr1:</a:t>
            </a:r>
          </a:p>
          <a:p>
            <a:r>
              <a:rPr lang="en-US" sz="1700" b="1" dirty="0" smtClean="0">
                <a:solidFill>
                  <a:srgbClr val="575769"/>
                </a:solidFill>
                <a:latin typeface="Montserrat"/>
                <a:cs typeface="Montserrat"/>
              </a:rPr>
              <a:t>Break Even</a:t>
            </a:r>
            <a:endParaRPr lang="en-US" sz="1700" b="1" dirty="0">
              <a:solidFill>
                <a:srgbClr val="575769"/>
              </a:solidFill>
              <a:latin typeface="Montserrat"/>
              <a:cs typeface="Montserrat"/>
            </a:endParaRPr>
          </a:p>
        </p:txBody>
      </p:sp>
    </p:spTree>
    <p:extLst>
      <p:ext uri="{BB962C8B-B14F-4D97-AF65-F5344CB8AC3E}">
        <p14:creationId xmlns:p14="http://schemas.microsoft.com/office/powerpoint/2010/main" val="367868613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476250" y="-880341"/>
            <a:ext cx="2460288" cy="553998"/>
          </a:xfrm>
          <a:prstGeom prst="rect">
            <a:avLst/>
          </a:prstGeom>
          <a:ln>
            <a:noFill/>
          </a:ln>
        </p:spPr>
        <p:txBody>
          <a:bodyPr wrap="none">
            <a:spAutoFit/>
          </a:bodyPr>
          <a:lstStyle/>
          <a:p>
            <a:r>
              <a:rPr lang="en-US" sz="3000" b="1" dirty="0" smtClean="0">
                <a:solidFill>
                  <a:srgbClr val="000000"/>
                </a:solidFill>
                <a:latin typeface="Montserrat"/>
                <a:cs typeface="Montserrat"/>
              </a:rPr>
              <a:t>Market Size</a:t>
            </a:r>
            <a:endParaRPr lang="en-US" sz="3000" b="1" dirty="0">
              <a:solidFill>
                <a:srgbClr val="000000"/>
              </a:solidFill>
              <a:latin typeface="Montserrat"/>
              <a:cs typeface="Montserrat"/>
            </a:endParaRPr>
          </a:p>
        </p:txBody>
      </p:sp>
      <p:grpSp>
        <p:nvGrpSpPr>
          <p:cNvPr id="2" name="Group 1"/>
          <p:cNvGrpSpPr/>
          <p:nvPr/>
        </p:nvGrpSpPr>
        <p:grpSpPr>
          <a:xfrm>
            <a:off x="486627" y="119784"/>
            <a:ext cx="7624517" cy="4624813"/>
            <a:chOff x="486627" y="119784"/>
            <a:chExt cx="7624517" cy="4624813"/>
          </a:xfrm>
        </p:grpSpPr>
        <p:sp>
          <p:nvSpPr>
            <p:cNvPr id="3" name="Oval 2"/>
            <p:cNvSpPr/>
            <p:nvPr/>
          </p:nvSpPr>
          <p:spPr>
            <a:xfrm>
              <a:off x="4913040" y="119784"/>
              <a:ext cx="3198104" cy="4538240"/>
            </a:xfrm>
            <a:prstGeom prst="ellipse">
              <a:avLst/>
            </a:prstGeom>
            <a:solidFill>
              <a:srgbClr val="ADAFD2"/>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4" name="Oval 3"/>
            <p:cNvSpPr/>
            <p:nvPr/>
          </p:nvSpPr>
          <p:spPr>
            <a:xfrm>
              <a:off x="5291543" y="1189558"/>
              <a:ext cx="2441098" cy="3555039"/>
            </a:xfrm>
            <a:prstGeom prst="ellipse">
              <a:avLst/>
            </a:prstGeom>
            <a:solidFill>
              <a:srgbClr val="898BA5"/>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ontserrat"/>
                <a:cs typeface="Montserrat"/>
              </a:endParaRPr>
            </a:p>
          </p:txBody>
        </p:sp>
        <p:sp>
          <p:nvSpPr>
            <p:cNvPr id="5" name="Oval 4"/>
            <p:cNvSpPr/>
            <p:nvPr/>
          </p:nvSpPr>
          <p:spPr>
            <a:xfrm>
              <a:off x="5561721" y="2367870"/>
              <a:ext cx="1900742" cy="2329102"/>
            </a:xfrm>
            <a:prstGeom prst="ellipse">
              <a:avLst/>
            </a:prstGeom>
            <a:solidFill>
              <a:srgbClr val="575769"/>
            </a:solidFill>
            <a:ln w="3810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b="1" dirty="0">
                <a:solidFill>
                  <a:srgbClr val="575769"/>
                </a:solidFill>
                <a:latin typeface="Montserrat"/>
                <a:cs typeface="Montserrat"/>
              </a:endParaRPr>
            </a:p>
          </p:txBody>
        </p:sp>
        <p:sp>
          <p:nvSpPr>
            <p:cNvPr id="6" name="Rectangle 5"/>
            <p:cNvSpPr/>
            <p:nvPr/>
          </p:nvSpPr>
          <p:spPr>
            <a:xfrm>
              <a:off x="1071979" y="493646"/>
              <a:ext cx="3703001" cy="646331"/>
            </a:xfrm>
            <a:prstGeom prst="rect">
              <a:avLst/>
            </a:prstGeom>
          </p:spPr>
          <p:txBody>
            <a:bodyPr wrap="square">
              <a:spAutoFit/>
            </a:bodyPr>
            <a:lstStyle/>
            <a:p>
              <a:pPr algn="r"/>
              <a:r>
                <a:rPr lang="en-US" b="1" dirty="0" smtClean="0">
                  <a:solidFill>
                    <a:srgbClr val="ADAFD2"/>
                  </a:solidFill>
                  <a:latin typeface="Montserrat"/>
                  <a:cs typeface="Montserrat"/>
                </a:rPr>
                <a:t>Africa </a:t>
              </a:r>
              <a:r>
                <a:rPr lang="en-US" b="1" dirty="0">
                  <a:solidFill>
                    <a:srgbClr val="ADAFD2"/>
                  </a:solidFill>
                  <a:latin typeface="Montserrat"/>
                  <a:cs typeface="Montserrat"/>
                </a:rPr>
                <a:t>–</a:t>
              </a:r>
              <a:r>
                <a:rPr lang="en-US" b="1" dirty="0" smtClean="0">
                  <a:solidFill>
                    <a:srgbClr val="ADAFD2"/>
                  </a:solidFill>
                  <a:latin typeface="Montserrat"/>
                  <a:cs typeface="Montserrat"/>
                </a:rPr>
                <a:t> GP Visits for LSM7-10</a:t>
              </a:r>
            </a:p>
            <a:p>
              <a:pPr algn="r"/>
              <a:r>
                <a:rPr lang="en-US" i="1" dirty="0" smtClean="0">
                  <a:solidFill>
                    <a:srgbClr val="7F7F7F"/>
                  </a:solidFill>
                  <a:latin typeface="Montserrat"/>
                  <a:cs typeface="Montserrat"/>
                </a:rPr>
                <a:t>Total Addressable Market</a:t>
              </a:r>
            </a:p>
          </p:txBody>
        </p:sp>
        <p:sp>
          <p:nvSpPr>
            <p:cNvPr id="7" name="Rectangle 6"/>
            <p:cNvSpPr/>
            <p:nvPr/>
          </p:nvSpPr>
          <p:spPr>
            <a:xfrm>
              <a:off x="486627" y="3024821"/>
              <a:ext cx="4288353" cy="923330"/>
            </a:xfrm>
            <a:prstGeom prst="rect">
              <a:avLst/>
            </a:prstGeom>
          </p:spPr>
          <p:txBody>
            <a:bodyPr wrap="none">
              <a:spAutoFit/>
            </a:bodyPr>
            <a:lstStyle/>
            <a:p>
              <a:pPr algn="r"/>
              <a:r>
                <a:rPr lang="en-US" b="1" dirty="0" smtClean="0">
                  <a:solidFill>
                    <a:srgbClr val="575769"/>
                  </a:solidFill>
                  <a:latin typeface="Montserrat"/>
                  <a:cs typeface="Montserrat"/>
                </a:rPr>
                <a:t>South </a:t>
              </a:r>
              <a:r>
                <a:rPr lang="en-US" b="1" dirty="0">
                  <a:solidFill>
                    <a:srgbClr val="575769"/>
                  </a:solidFill>
                  <a:latin typeface="Montserrat"/>
                  <a:cs typeface="Montserrat"/>
                </a:rPr>
                <a:t>Africa –</a:t>
              </a:r>
              <a:r>
                <a:rPr lang="en-US" b="1" dirty="0" smtClean="0">
                  <a:solidFill>
                    <a:srgbClr val="575769"/>
                  </a:solidFill>
                  <a:latin typeface="Montserrat"/>
                  <a:cs typeface="Montserrat"/>
                </a:rPr>
                <a:t> GP </a:t>
              </a:r>
              <a:r>
                <a:rPr lang="en-US" b="1" dirty="0">
                  <a:solidFill>
                    <a:srgbClr val="575769"/>
                  </a:solidFill>
                  <a:latin typeface="Montserrat"/>
                  <a:cs typeface="Montserrat"/>
                </a:rPr>
                <a:t>Visits for LSM7-</a:t>
              </a:r>
              <a:r>
                <a:rPr lang="en-US" b="1" dirty="0" smtClean="0">
                  <a:solidFill>
                    <a:srgbClr val="575769"/>
                  </a:solidFill>
                  <a:latin typeface="Montserrat"/>
                  <a:cs typeface="Montserrat"/>
                </a:rPr>
                <a:t>10</a:t>
              </a:r>
            </a:p>
            <a:p>
              <a:pPr algn="r"/>
              <a:r>
                <a:rPr lang="en-US" b="1" dirty="0" smtClean="0">
                  <a:solidFill>
                    <a:srgbClr val="575769"/>
                  </a:solidFill>
                  <a:latin typeface="Montserrat"/>
                  <a:cs typeface="Montserrat"/>
                </a:rPr>
                <a:t>+ </a:t>
              </a:r>
              <a:r>
                <a:rPr lang="en-US" b="1" dirty="0" smtClean="0">
                  <a:solidFill>
                    <a:srgbClr val="575769"/>
                  </a:solidFill>
                  <a:latin typeface="Montserrat"/>
                  <a:cs typeface="Montserrat"/>
                </a:rPr>
                <a:t>Interested in </a:t>
              </a:r>
              <a:r>
                <a:rPr lang="en-US" b="1" dirty="0" smtClean="0">
                  <a:solidFill>
                    <a:srgbClr val="575769"/>
                  </a:solidFill>
                  <a:latin typeface="Montserrat"/>
                  <a:cs typeface="Montserrat"/>
                </a:rPr>
                <a:t>Telemedicine</a:t>
              </a:r>
              <a:endParaRPr lang="en-US" b="1" dirty="0" smtClean="0">
                <a:solidFill>
                  <a:srgbClr val="575769"/>
                </a:solidFill>
                <a:latin typeface="Montserrat"/>
                <a:cs typeface="Montserrat"/>
              </a:endParaRPr>
            </a:p>
            <a:p>
              <a:pPr algn="r"/>
              <a:r>
                <a:rPr lang="en-US" i="1" dirty="0" smtClean="0">
                  <a:solidFill>
                    <a:schemeClr val="bg1">
                      <a:lumMod val="50000"/>
                    </a:schemeClr>
                  </a:solidFill>
                  <a:latin typeface="Montserrat"/>
                  <a:cs typeface="Montserrat"/>
                </a:rPr>
                <a:t>Share of Market</a:t>
              </a:r>
              <a:endParaRPr lang="en-US" i="1" dirty="0">
                <a:solidFill>
                  <a:schemeClr val="bg1">
                    <a:lumMod val="50000"/>
                  </a:schemeClr>
                </a:solidFill>
                <a:latin typeface="Montserrat"/>
                <a:cs typeface="Montserrat"/>
              </a:endParaRPr>
            </a:p>
          </p:txBody>
        </p:sp>
        <p:sp>
          <p:nvSpPr>
            <p:cNvPr id="8" name="Rectangle 7"/>
            <p:cNvSpPr/>
            <p:nvPr/>
          </p:nvSpPr>
          <p:spPr>
            <a:xfrm>
              <a:off x="5788238" y="1443831"/>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$900 </a:t>
              </a:r>
              <a:r>
                <a:rPr lang="en-US" sz="2500" b="1" dirty="0">
                  <a:solidFill>
                    <a:schemeClr val="bg1"/>
                  </a:solidFill>
                  <a:latin typeface="Montserrat"/>
                  <a:cs typeface="Montserrat"/>
                </a:rPr>
                <a:t>M</a:t>
              </a:r>
              <a:r>
                <a:rPr lang="en-US" sz="2500" b="1" dirty="0" smtClean="0">
                  <a:solidFill>
                    <a:schemeClr val="bg1"/>
                  </a:solidFill>
                  <a:latin typeface="Montserrat"/>
                  <a:cs typeface="Montserrat"/>
                </a:rPr>
                <a:t>illion</a:t>
              </a:r>
              <a:endParaRPr lang="en-US" sz="2500" b="1" dirty="0">
                <a:solidFill>
                  <a:schemeClr val="bg1"/>
                </a:solidFill>
                <a:latin typeface="Montserrat"/>
                <a:cs typeface="Montserrat"/>
              </a:endParaRPr>
            </a:p>
          </p:txBody>
        </p:sp>
        <p:sp>
          <p:nvSpPr>
            <p:cNvPr id="9" name="Rectangle 8"/>
            <p:cNvSpPr/>
            <p:nvPr/>
          </p:nvSpPr>
          <p:spPr>
            <a:xfrm>
              <a:off x="486627" y="1874718"/>
              <a:ext cx="4288353" cy="923330"/>
            </a:xfrm>
            <a:prstGeom prst="rect">
              <a:avLst/>
            </a:prstGeom>
          </p:spPr>
          <p:txBody>
            <a:bodyPr wrap="square">
              <a:spAutoFit/>
            </a:bodyPr>
            <a:lstStyle/>
            <a:p>
              <a:pPr algn="r"/>
              <a:r>
                <a:rPr lang="en-US" b="1" dirty="0" smtClean="0">
                  <a:solidFill>
                    <a:srgbClr val="898BA5"/>
                  </a:solidFill>
                  <a:latin typeface="Montserrat"/>
                  <a:cs typeface="Montserrat"/>
                </a:rPr>
                <a:t>South Africa </a:t>
              </a:r>
              <a:r>
                <a:rPr lang="en-US" b="1" dirty="0">
                  <a:solidFill>
                    <a:srgbClr val="898BA5"/>
                  </a:solidFill>
                  <a:latin typeface="Montserrat"/>
                  <a:cs typeface="Montserrat"/>
                </a:rPr>
                <a:t>– GP Visits </a:t>
              </a:r>
              <a:r>
                <a:rPr lang="en-US" b="1" dirty="0" smtClean="0">
                  <a:solidFill>
                    <a:srgbClr val="898BA5"/>
                  </a:solidFill>
                  <a:latin typeface="Montserrat"/>
                  <a:cs typeface="Montserrat"/>
                </a:rPr>
                <a:t>for LSM7</a:t>
              </a:r>
              <a:r>
                <a:rPr lang="en-US" b="1" dirty="0">
                  <a:solidFill>
                    <a:srgbClr val="898BA5"/>
                  </a:solidFill>
                  <a:latin typeface="Montserrat"/>
                  <a:cs typeface="Montserrat"/>
                </a:rPr>
                <a:t>-10</a:t>
              </a:r>
            </a:p>
            <a:p>
              <a:pPr algn="r"/>
              <a:r>
                <a:rPr lang="en-US" i="1" dirty="0" smtClean="0">
                  <a:solidFill>
                    <a:schemeClr val="bg1">
                      <a:lumMod val="50000"/>
                    </a:schemeClr>
                  </a:solidFill>
                  <a:latin typeface="Montserrat"/>
                  <a:cs typeface="Montserrat"/>
                </a:rPr>
                <a:t>Segmented </a:t>
              </a:r>
              <a:r>
                <a:rPr lang="en-US" i="1" dirty="0">
                  <a:solidFill>
                    <a:schemeClr val="bg1">
                      <a:lumMod val="50000"/>
                    </a:schemeClr>
                  </a:solidFill>
                  <a:latin typeface="Montserrat"/>
                  <a:cs typeface="Montserrat"/>
                </a:rPr>
                <a:t>Addressable Market</a:t>
              </a:r>
            </a:p>
            <a:p>
              <a:pPr algn="r"/>
              <a:endParaRPr lang="en-US" b="1" dirty="0">
                <a:solidFill>
                  <a:srgbClr val="539CC7"/>
                </a:solidFill>
                <a:latin typeface="Montserrat"/>
                <a:cs typeface="Montserrat"/>
              </a:endParaRPr>
            </a:p>
          </p:txBody>
        </p:sp>
        <p:sp>
          <p:nvSpPr>
            <p:cNvPr id="10" name="Rectangle 9"/>
            <p:cNvSpPr/>
            <p:nvPr/>
          </p:nvSpPr>
          <p:spPr>
            <a:xfrm>
              <a:off x="5788238" y="327784"/>
              <a:ext cx="1447708"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 Billion</a:t>
              </a:r>
              <a:endParaRPr lang="en-US" sz="2500" b="1" dirty="0">
                <a:solidFill>
                  <a:schemeClr val="bg1"/>
                </a:solidFill>
                <a:latin typeface="Montserrat"/>
                <a:cs typeface="Montserrat"/>
              </a:endParaRPr>
            </a:p>
          </p:txBody>
        </p:sp>
        <p:sp>
          <p:nvSpPr>
            <p:cNvPr id="11" name="Rectangle 10"/>
            <p:cNvSpPr/>
            <p:nvPr/>
          </p:nvSpPr>
          <p:spPr>
            <a:xfrm>
              <a:off x="5651922" y="3112767"/>
              <a:ext cx="1720341" cy="861774"/>
            </a:xfrm>
            <a:prstGeom prst="rect">
              <a:avLst/>
            </a:prstGeom>
            <a:ln w="38100" cmpd="sng">
              <a:noFill/>
            </a:ln>
          </p:spPr>
          <p:txBody>
            <a:bodyPr wrap="square">
              <a:spAutoFit/>
            </a:bodyPr>
            <a:lstStyle/>
            <a:p>
              <a:pPr algn="ctr"/>
              <a:r>
                <a:rPr lang="en-US" sz="2500" b="1" dirty="0" smtClean="0">
                  <a:solidFill>
                    <a:schemeClr val="bg1"/>
                  </a:solidFill>
                  <a:latin typeface="Montserrat"/>
                  <a:cs typeface="Montserrat"/>
                </a:rPr>
                <a:t>$600 Million</a:t>
              </a:r>
              <a:endParaRPr lang="en-US" sz="2500" b="1" dirty="0">
                <a:solidFill>
                  <a:schemeClr val="bg1"/>
                </a:solidFill>
                <a:latin typeface="Montserrat"/>
                <a:cs typeface="Montserrat"/>
              </a:endParaRPr>
            </a:p>
          </p:txBody>
        </p:sp>
        <p:sp>
          <p:nvSpPr>
            <p:cNvPr id="12" name="Rectangle 11"/>
            <p:cNvSpPr/>
            <p:nvPr/>
          </p:nvSpPr>
          <p:spPr>
            <a:xfrm>
              <a:off x="1031875" y="1018799"/>
              <a:ext cx="3847992" cy="553998"/>
            </a:xfrm>
            <a:prstGeom prst="rect">
              <a:avLst/>
            </a:prstGeom>
          </p:spPr>
          <p:txBody>
            <a:bodyPr wrap="square">
              <a:spAutoFit/>
            </a:bodyPr>
            <a:lstStyle/>
            <a:p>
              <a:pPr algn="r"/>
              <a:r>
                <a:rPr lang="en-US" sz="1500" b="1" dirty="0">
                  <a:solidFill>
                    <a:srgbClr val="7F7F7F"/>
                  </a:solidFill>
                  <a:latin typeface="Montserrat"/>
                  <a:cs typeface="Montserrat"/>
                </a:rPr>
                <a:t>“Fastest growing middle class in the world”</a:t>
              </a:r>
            </a:p>
          </p:txBody>
        </p:sp>
      </p:grpSp>
      <p:sp>
        <p:nvSpPr>
          <p:cNvPr id="13" name="Rectangle 12"/>
          <p:cNvSpPr/>
          <p:nvPr/>
        </p:nvSpPr>
        <p:spPr>
          <a:xfrm>
            <a:off x="476250" y="-1616941"/>
            <a:ext cx="5122939" cy="553998"/>
          </a:xfrm>
          <a:prstGeom prst="rect">
            <a:avLst/>
          </a:prstGeom>
          <a:ln>
            <a:noFill/>
          </a:ln>
        </p:spPr>
        <p:txBody>
          <a:bodyPr wrap="none">
            <a:spAutoFit/>
          </a:bodyPr>
          <a:lstStyle/>
          <a:p>
            <a:r>
              <a:rPr lang="en-US" sz="3000" b="1" dirty="0" smtClean="0">
                <a:solidFill>
                  <a:srgbClr val="000000"/>
                </a:solidFill>
                <a:latin typeface="Montserrat"/>
                <a:cs typeface="Montserrat"/>
              </a:rPr>
              <a:t>Market Research Insights</a:t>
            </a:r>
            <a:endParaRPr lang="en-US" sz="3000" b="1" dirty="0">
              <a:solidFill>
                <a:srgbClr val="000000"/>
              </a:solidFill>
              <a:latin typeface="Montserrat"/>
              <a:cs typeface="Montserrat"/>
            </a:endParaRPr>
          </a:p>
        </p:txBody>
      </p:sp>
    </p:spTree>
    <p:extLst>
      <p:ext uri="{BB962C8B-B14F-4D97-AF65-F5344CB8AC3E}">
        <p14:creationId xmlns:p14="http://schemas.microsoft.com/office/powerpoint/2010/main" val="222062640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693160" y="-2278939"/>
            <a:ext cx="4513926" cy="553998"/>
          </a:xfrm>
          <a:prstGeom prst="rect">
            <a:avLst/>
          </a:prstGeom>
          <a:ln>
            <a:noFill/>
          </a:ln>
        </p:spPr>
        <p:txBody>
          <a:bodyPr wrap="none">
            <a:spAutoFit/>
          </a:bodyPr>
          <a:lstStyle/>
          <a:p>
            <a:r>
              <a:rPr lang="en-US" sz="3000" b="1" dirty="0" smtClean="0">
                <a:solidFill>
                  <a:srgbClr val="000000"/>
                </a:solidFill>
                <a:latin typeface="Montserrat"/>
                <a:cs typeface="Montserrat"/>
              </a:rPr>
              <a:t>Growth Opportunities</a:t>
            </a:r>
            <a:endParaRPr lang="en-US" sz="3000" b="1" dirty="0">
              <a:solidFill>
                <a:srgbClr val="000000"/>
              </a:solidFill>
              <a:latin typeface="Montserrat"/>
              <a:cs typeface="Montserrat"/>
            </a:endParaRPr>
          </a:p>
        </p:txBody>
      </p:sp>
      <p:grpSp>
        <p:nvGrpSpPr>
          <p:cNvPr id="2" name="Group 1"/>
          <p:cNvGrpSpPr/>
          <p:nvPr/>
        </p:nvGrpSpPr>
        <p:grpSpPr>
          <a:xfrm>
            <a:off x="2768170" y="0"/>
            <a:ext cx="2853540" cy="2911832"/>
            <a:chOff x="2043900" y="3763169"/>
            <a:chExt cx="2853540" cy="2911832"/>
          </a:xfrm>
        </p:grpSpPr>
        <p:pic>
          <p:nvPicPr>
            <p:cNvPr id="3" name="Picture 2"/>
            <p:cNvPicPr>
              <a:picLocks noChangeAspect="1"/>
            </p:cNvPicPr>
            <p:nvPr/>
          </p:nvPicPr>
          <p:blipFill rotWithShape="1">
            <a:blip r:embed="rId2"/>
            <a:srcRect l="13838" r="20488"/>
            <a:stretch/>
          </p:blipFill>
          <p:spPr>
            <a:xfrm>
              <a:off x="2043900" y="3763169"/>
              <a:ext cx="2853540" cy="2911832"/>
            </a:xfrm>
            <a:prstGeom prst="ellipse">
              <a:avLst/>
            </a:prstGeom>
          </p:spPr>
        </p:pic>
        <p:sp>
          <p:nvSpPr>
            <p:cNvPr id="4" name="Oval 3"/>
            <p:cNvSpPr/>
            <p:nvPr/>
          </p:nvSpPr>
          <p:spPr>
            <a:xfrm>
              <a:off x="2043900" y="379231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2084092" y="4742032"/>
              <a:ext cx="2779309" cy="954107"/>
            </a:xfrm>
            <a:prstGeom prst="rect">
              <a:avLst/>
            </a:prstGeom>
            <a:solidFill>
              <a:srgbClr val="549FC9">
                <a:alpha val="60000"/>
              </a:srgbClr>
            </a:solidFill>
          </p:spPr>
          <p:txBody>
            <a:bodyPr wrap="square" rtlCol="0">
              <a:spAutoFit/>
            </a:bodyPr>
            <a:lstStyle/>
            <a:p>
              <a:pPr algn="ctr"/>
              <a:r>
                <a:rPr lang="en-US" sz="2800" b="1" dirty="0" smtClean="0">
                  <a:solidFill>
                    <a:srgbClr val="FFFFFF"/>
                  </a:solidFill>
                </a:rPr>
                <a:t>Enterprise Software</a:t>
              </a:r>
              <a:endParaRPr lang="en-US" sz="2800" b="1" dirty="0">
                <a:solidFill>
                  <a:srgbClr val="FFFFFF"/>
                </a:solidFill>
              </a:endParaRPr>
            </a:p>
          </p:txBody>
        </p:sp>
      </p:grpSp>
      <p:grpSp>
        <p:nvGrpSpPr>
          <p:cNvPr id="16" name="Group 15"/>
          <p:cNvGrpSpPr/>
          <p:nvPr/>
        </p:nvGrpSpPr>
        <p:grpSpPr>
          <a:xfrm>
            <a:off x="6160773" y="29146"/>
            <a:ext cx="2853540" cy="2853540"/>
            <a:chOff x="5504489" y="984986"/>
            <a:chExt cx="2853540" cy="2853540"/>
          </a:xfrm>
        </p:grpSpPr>
        <p:pic>
          <p:nvPicPr>
            <p:cNvPr id="6" name="Picture 5"/>
            <p:cNvPicPr>
              <a:picLocks noChangeAspect="1"/>
            </p:cNvPicPr>
            <p:nvPr/>
          </p:nvPicPr>
          <p:blipFill rotWithShape="1">
            <a:blip r:embed="rId3"/>
            <a:srcRect l="1180" t="2122" r="33787" b="-2122"/>
            <a:stretch/>
          </p:blipFill>
          <p:spPr>
            <a:xfrm>
              <a:off x="5515804" y="996512"/>
              <a:ext cx="2830911" cy="2830489"/>
            </a:xfrm>
            <a:prstGeom prst="ellipse">
              <a:avLst/>
            </a:prstGeom>
          </p:spPr>
        </p:pic>
        <p:sp>
          <p:nvSpPr>
            <p:cNvPr id="7" name="Oval 6"/>
            <p:cNvSpPr/>
            <p:nvPr/>
          </p:nvSpPr>
          <p:spPr>
            <a:xfrm>
              <a:off x="5504489" y="984986"/>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5527189" y="1980869"/>
              <a:ext cx="2800696" cy="861774"/>
            </a:xfrm>
            <a:prstGeom prst="rect">
              <a:avLst/>
            </a:prstGeom>
            <a:solidFill>
              <a:srgbClr val="549FC9">
                <a:alpha val="70000"/>
              </a:srgbClr>
            </a:solidFill>
          </p:spPr>
          <p:txBody>
            <a:bodyPr wrap="square" rtlCol="0">
              <a:spAutoFit/>
            </a:bodyPr>
            <a:lstStyle/>
            <a:p>
              <a:pPr algn="ctr"/>
              <a:r>
                <a:rPr lang="en-US" sz="2500" b="1" dirty="0" smtClean="0">
                  <a:solidFill>
                    <a:schemeClr val="bg1"/>
                  </a:solidFill>
                </a:rPr>
                <a:t>Machine Learning</a:t>
              </a:r>
            </a:p>
            <a:p>
              <a:pPr algn="ctr"/>
              <a:r>
                <a:rPr lang="en-US" sz="2500" b="1" dirty="0" smtClean="0">
                  <a:solidFill>
                    <a:schemeClr val="bg1"/>
                  </a:solidFill>
                </a:rPr>
                <a:t>Medical Tools</a:t>
              </a:r>
            </a:p>
          </p:txBody>
        </p:sp>
      </p:grpSp>
      <p:grpSp>
        <p:nvGrpSpPr>
          <p:cNvPr id="15" name="Group 14"/>
          <p:cNvGrpSpPr/>
          <p:nvPr/>
        </p:nvGrpSpPr>
        <p:grpSpPr>
          <a:xfrm>
            <a:off x="9553375" y="15553"/>
            <a:ext cx="2853540" cy="2880727"/>
            <a:chOff x="8576460" y="931765"/>
            <a:chExt cx="2853540" cy="2880727"/>
          </a:xfrm>
        </p:grpSpPr>
        <p:pic>
          <p:nvPicPr>
            <p:cNvPr id="9" name="Picture 8"/>
            <p:cNvPicPr>
              <a:picLocks noChangeAspect="1"/>
            </p:cNvPicPr>
            <p:nvPr/>
          </p:nvPicPr>
          <p:blipFill rotWithShape="1">
            <a:blip r:embed="rId4"/>
            <a:srcRect l="-12152" t="2847" r="46899" b="-2847"/>
            <a:stretch/>
          </p:blipFill>
          <p:spPr>
            <a:xfrm>
              <a:off x="8594517" y="931765"/>
              <a:ext cx="2817426" cy="2880727"/>
            </a:xfrm>
            <a:prstGeom prst="ellipse">
              <a:avLst/>
            </a:prstGeom>
          </p:spPr>
        </p:pic>
        <p:sp>
          <p:nvSpPr>
            <p:cNvPr id="10" name="Oval 9"/>
            <p:cNvSpPr/>
            <p:nvPr/>
          </p:nvSpPr>
          <p:spPr>
            <a:xfrm>
              <a:off x="8576460" y="938775"/>
              <a:ext cx="2853540" cy="2853540"/>
            </a:xfrm>
            <a:prstGeom prst="ellipse">
              <a:avLst/>
            </a:prstGeom>
            <a:solidFill>
              <a:srgbClr val="519CC9">
                <a:alpha val="20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609208" y="1911032"/>
              <a:ext cx="2800696" cy="954107"/>
            </a:xfrm>
            <a:prstGeom prst="rect">
              <a:avLst/>
            </a:prstGeom>
            <a:solidFill>
              <a:srgbClr val="549FC9">
                <a:alpha val="60000"/>
              </a:srgbClr>
            </a:solidFill>
          </p:spPr>
          <p:txBody>
            <a:bodyPr wrap="square" rtlCol="0">
              <a:spAutoFit/>
            </a:bodyPr>
            <a:lstStyle/>
            <a:p>
              <a:pPr algn="ctr"/>
              <a:r>
                <a:rPr lang="en-US" sz="2800" b="1" dirty="0" smtClean="0">
                  <a:solidFill>
                    <a:schemeClr val="bg1"/>
                  </a:solidFill>
                </a:rPr>
                <a:t>Healthcare</a:t>
              </a:r>
            </a:p>
            <a:p>
              <a:pPr algn="ctr"/>
              <a:r>
                <a:rPr lang="en-US" sz="2800" b="1" dirty="0" smtClean="0">
                  <a:solidFill>
                    <a:schemeClr val="bg1"/>
                  </a:solidFill>
                </a:rPr>
                <a:t>Hubs</a:t>
              </a:r>
            </a:p>
          </p:txBody>
        </p:sp>
      </p:grpSp>
      <p:grpSp>
        <p:nvGrpSpPr>
          <p:cNvPr id="18" name="Group 17"/>
          <p:cNvGrpSpPr/>
          <p:nvPr/>
        </p:nvGrpSpPr>
        <p:grpSpPr>
          <a:xfrm>
            <a:off x="-624433" y="-40592"/>
            <a:ext cx="2853540" cy="2901696"/>
            <a:chOff x="261300" y="1113740"/>
            <a:chExt cx="2853540" cy="2901696"/>
          </a:xfrm>
        </p:grpSpPr>
        <p:pic>
          <p:nvPicPr>
            <p:cNvPr id="12" name="Picture 11" descr="Photo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42" y="1113740"/>
              <a:ext cx="2810256" cy="2901696"/>
            </a:xfrm>
            <a:prstGeom prst="ellipse">
              <a:avLst/>
            </a:prstGeom>
          </p:spPr>
        </p:pic>
        <p:sp>
          <p:nvSpPr>
            <p:cNvPr id="13" name="Oval 12"/>
            <p:cNvSpPr/>
            <p:nvPr/>
          </p:nvSpPr>
          <p:spPr>
            <a:xfrm>
              <a:off x="261300" y="1137818"/>
              <a:ext cx="2853540" cy="2853540"/>
            </a:xfrm>
            <a:prstGeom prst="ellipse">
              <a:avLst/>
            </a:prstGeom>
            <a:solidFill>
              <a:srgbClr val="79B6D9">
                <a:alpha val="32000"/>
              </a:srgbClr>
            </a:solidFill>
            <a:ln w="76200" cmpd="sng">
              <a:solidFill>
                <a:srgbClr val="519CC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extBox 13"/>
            <p:cNvSpPr txBox="1"/>
            <p:nvPr/>
          </p:nvSpPr>
          <p:spPr>
            <a:xfrm>
              <a:off x="282942" y="2133701"/>
              <a:ext cx="2810256" cy="861774"/>
            </a:xfrm>
            <a:prstGeom prst="rect">
              <a:avLst/>
            </a:prstGeom>
            <a:solidFill>
              <a:srgbClr val="549FC9">
                <a:alpha val="70000"/>
              </a:srgbClr>
            </a:solidFill>
          </p:spPr>
          <p:txBody>
            <a:bodyPr wrap="square" rtlCol="0">
              <a:spAutoFit/>
            </a:bodyPr>
            <a:lstStyle/>
            <a:p>
              <a:pPr algn="ctr"/>
              <a:r>
                <a:rPr lang="en-US" sz="2500" b="1" dirty="0" smtClean="0">
                  <a:solidFill>
                    <a:srgbClr val="FFFFFF"/>
                  </a:solidFill>
                </a:rPr>
                <a:t>Specialists &amp; Nurse Practitioners</a:t>
              </a:r>
              <a:endParaRPr lang="en-US" sz="2500" b="1" dirty="0">
                <a:solidFill>
                  <a:srgbClr val="FFFFFF"/>
                </a:solidFill>
              </a:endParaRPr>
            </a:p>
          </p:txBody>
        </p:sp>
      </p:grpSp>
      <p:sp>
        <p:nvSpPr>
          <p:cNvPr id="20" name="TextBox 19"/>
          <p:cNvSpPr txBox="1"/>
          <p:nvPr/>
        </p:nvSpPr>
        <p:spPr>
          <a:xfrm>
            <a:off x="-1348162" y="-1211837"/>
            <a:ext cx="184666" cy="369332"/>
          </a:xfrm>
          <a:prstGeom prst="rect">
            <a:avLst/>
          </a:prstGeom>
          <a:noFill/>
        </p:spPr>
        <p:txBody>
          <a:bodyPr wrap="none" rtlCol="0">
            <a:spAutoFit/>
          </a:bodyPr>
          <a:lstStyle/>
          <a:p>
            <a:endParaRPr lang="en-US" dirty="0"/>
          </a:p>
        </p:txBody>
      </p:sp>
      <p:sp>
        <p:nvSpPr>
          <p:cNvPr id="21" name="Rectangle 20"/>
          <p:cNvSpPr/>
          <p:nvPr/>
        </p:nvSpPr>
        <p:spPr>
          <a:xfrm>
            <a:off x="0" y="3925669"/>
            <a:ext cx="5715000" cy="646331"/>
          </a:xfrm>
          <a:prstGeom prst="rect">
            <a:avLst/>
          </a:prstGeom>
        </p:spPr>
        <p:txBody>
          <a:bodyPr>
            <a:spAutoFit/>
          </a:bodyPr>
          <a:lstStyle/>
          <a:p>
            <a:r>
              <a:rPr lang="en-US" dirty="0"/>
              <a:t>We can have specialists like </a:t>
            </a:r>
            <a:r>
              <a:rPr lang="en-US" b="1" dirty="0"/>
              <a:t>psychiatrists</a:t>
            </a:r>
            <a:r>
              <a:rPr lang="en-US" dirty="0"/>
              <a:t> or offer </a:t>
            </a:r>
            <a:r>
              <a:rPr lang="en-US" b="1" dirty="0"/>
              <a:t>nurse practitioners </a:t>
            </a:r>
            <a:r>
              <a:rPr lang="en-US" dirty="0"/>
              <a:t>at a </a:t>
            </a:r>
            <a:r>
              <a:rPr lang="en-US" b="1" dirty="0"/>
              <a:t>lower cost</a:t>
            </a:r>
            <a:r>
              <a:rPr lang="en-US" dirty="0"/>
              <a:t>.</a:t>
            </a:r>
          </a:p>
        </p:txBody>
      </p:sp>
      <p:sp>
        <p:nvSpPr>
          <p:cNvPr id="22" name="Rectangle 21"/>
          <p:cNvSpPr/>
          <p:nvPr/>
        </p:nvSpPr>
        <p:spPr>
          <a:xfrm>
            <a:off x="2857500" y="3096066"/>
            <a:ext cx="5715000" cy="646331"/>
          </a:xfrm>
          <a:prstGeom prst="rect">
            <a:avLst/>
          </a:prstGeom>
        </p:spPr>
        <p:txBody>
          <a:bodyPr>
            <a:spAutoFit/>
          </a:bodyPr>
          <a:lstStyle/>
          <a:p>
            <a:r>
              <a:rPr lang="en-US" dirty="0"/>
              <a:t>We can </a:t>
            </a:r>
            <a:r>
              <a:rPr lang="en-US" b="1" dirty="0"/>
              <a:t>license out</a:t>
            </a:r>
            <a:r>
              <a:rPr lang="en-US" dirty="0"/>
              <a:t> our platform to private practices for use with their own patients.</a:t>
            </a:r>
          </a:p>
        </p:txBody>
      </p:sp>
      <p:sp>
        <p:nvSpPr>
          <p:cNvPr id="23" name="Rectangle 22"/>
          <p:cNvSpPr/>
          <p:nvPr/>
        </p:nvSpPr>
        <p:spPr>
          <a:xfrm>
            <a:off x="5715000" y="3742397"/>
            <a:ext cx="3883269" cy="646331"/>
          </a:xfrm>
          <a:prstGeom prst="rect">
            <a:avLst/>
          </a:prstGeom>
        </p:spPr>
        <p:txBody>
          <a:bodyPr wrap="square">
            <a:spAutoFit/>
          </a:bodyPr>
          <a:lstStyle/>
          <a:p>
            <a:r>
              <a:rPr lang="en-US" dirty="0"/>
              <a:t>We can develop new machine learning medical tools as I’ve just mentioned.</a:t>
            </a:r>
          </a:p>
        </p:txBody>
      </p:sp>
      <p:sp>
        <p:nvSpPr>
          <p:cNvPr id="24" name="Rectangle 23"/>
          <p:cNvSpPr/>
          <p:nvPr/>
        </p:nvSpPr>
        <p:spPr>
          <a:xfrm>
            <a:off x="5715000" y="4572000"/>
            <a:ext cx="5715000" cy="923330"/>
          </a:xfrm>
          <a:prstGeom prst="rect">
            <a:avLst/>
          </a:prstGeom>
        </p:spPr>
        <p:txBody>
          <a:bodyPr>
            <a:spAutoFit/>
          </a:bodyPr>
          <a:lstStyle/>
          <a:p>
            <a:r>
              <a:rPr lang="en-US" dirty="0"/>
              <a:t>we can partner with governments and NGOs to develop healthcare hubs so those without technology can use the service. </a:t>
            </a:r>
          </a:p>
        </p:txBody>
      </p:sp>
    </p:spTree>
    <p:extLst>
      <p:ext uri="{BB962C8B-B14F-4D97-AF65-F5344CB8AC3E}">
        <p14:creationId xmlns:p14="http://schemas.microsoft.com/office/powerpoint/2010/main" val="268925090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758" y="14833"/>
            <a:ext cx="9109242" cy="3915460"/>
            <a:chOff x="-3758" y="14833"/>
            <a:chExt cx="9109242" cy="3915460"/>
          </a:xfrm>
        </p:grpSpPr>
        <p:sp>
          <p:nvSpPr>
            <p:cNvPr id="19" name="Rectangle 18"/>
            <p:cNvSpPr/>
            <p:nvPr/>
          </p:nvSpPr>
          <p:spPr>
            <a:xfrm>
              <a:off x="142875" y="262659"/>
              <a:ext cx="1672765" cy="553998"/>
            </a:xfrm>
            <a:prstGeom prst="rect">
              <a:avLst/>
            </a:prstGeom>
            <a:ln>
              <a:noFill/>
            </a:ln>
          </p:spPr>
          <p:txBody>
            <a:bodyPr wrap="none">
              <a:spAutoFit/>
            </a:bodyPr>
            <a:lstStyle/>
            <a:p>
              <a:r>
                <a:rPr lang="en-US" sz="3000" b="1" dirty="0" smtClean="0">
                  <a:solidFill>
                    <a:srgbClr val="000000"/>
                  </a:solidFill>
                  <a:latin typeface="Montserrat"/>
                  <a:cs typeface="Montserrat"/>
                </a:rPr>
                <a:t>Mission</a:t>
              </a:r>
              <a:endParaRPr lang="en-US" sz="3000" b="1" dirty="0">
                <a:solidFill>
                  <a:srgbClr val="000000"/>
                </a:solidFill>
                <a:latin typeface="Montserrat"/>
                <a:cs typeface="Montserrat"/>
              </a:endParaRPr>
            </a:p>
          </p:txBody>
        </p:sp>
        <p:pic>
          <p:nvPicPr>
            <p:cNvPr id="3" name="Picture 2" descr="bigstock-happy-african-family-isolated-40615078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0873" y="1573149"/>
              <a:ext cx="3534611" cy="2357144"/>
            </a:xfrm>
            <a:prstGeom prst="rect">
              <a:avLst/>
            </a:prstGeom>
          </p:spPr>
        </p:pic>
        <p:pic>
          <p:nvPicPr>
            <p:cNvPr id="4" name="Picture 3" descr="three-schoolgirls-painted-faces-educationinsouthafric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284" y="1978207"/>
              <a:ext cx="2999014" cy="1952086"/>
            </a:xfrm>
            <a:prstGeom prst="rect">
              <a:avLst/>
            </a:prstGeom>
          </p:spPr>
        </p:pic>
        <p:pic>
          <p:nvPicPr>
            <p:cNvPr id="5" name="Picture 4"/>
            <p:cNvPicPr>
              <a:picLocks noChangeAspect="1"/>
            </p:cNvPicPr>
            <p:nvPr/>
          </p:nvPicPr>
          <p:blipFill>
            <a:blip r:embed="rId4"/>
            <a:stretch>
              <a:fillRect/>
            </a:stretch>
          </p:blipFill>
          <p:spPr>
            <a:xfrm>
              <a:off x="-3758" y="1975195"/>
              <a:ext cx="2930358" cy="1955098"/>
            </a:xfrm>
            <a:prstGeom prst="rect">
              <a:avLst/>
            </a:prstGeom>
          </p:spPr>
        </p:pic>
        <p:pic>
          <p:nvPicPr>
            <p:cNvPr id="9" name="Picture 8" descr="faces-happy-couple-black-3.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 y="14833"/>
              <a:ext cx="2968874" cy="1979249"/>
            </a:xfrm>
            <a:prstGeom prst="rect">
              <a:avLst/>
            </a:prstGeom>
          </p:spPr>
        </p:pic>
        <p:pic>
          <p:nvPicPr>
            <p:cNvPr id="10" name="Picture 9"/>
            <p:cNvPicPr>
              <a:picLocks noChangeAspect="1"/>
            </p:cNvPicPr>
            <p:nvPr/>
          </p:nvPicPr>
          <p:blipFill>
            <a:blip r:embed="rId6"/>
            <a:stretch>
              <a:fillRect/>
            </a:stretch>
          </p:blipFill>
          <p:spPr>
            <a:xfrm>
              <a:off x="2949241" y="43243"/>
              <a:ext cx="3216026" cy="1921596"/>
            </a:xfrm>
            <a:prstGeom prst="rect">
              <a:avLst/>
            </a:prstGeom>
          </p:spPr>
        </p:pic>
        <p:pic>
          <p:nvPicPr>
            <p:cNvPr id="11" name="Picture 10"/>
            <p:cNvPicPr>
              <a:picLocks noChangeAspect="1"/>
            </p:cNvPicPr>
            <p:nvPr/>
          </p:nvPicPr>
          <p:blipFill>
            <a:blip r:embed="rId7"/>
            <a:stretch>
              <a:fillRect/>
            </a:stretch>
          </p:blipFill>
          <p:spPr>
            <a:xfrm>
              <a:off x="6160810" y="44408"/>
              <a:ext cx="2928799" cy="1917924"/>
            </a:xfrm>
            <a:prstGeom prst="rect">
              <a:avLst/>
            </a:prstGeom>
          </p:spPr>
        </p:pic>
        <p:sp>
          <p:nvSpPr>
            <p:cNvPr id="8" name="TextBox 7"/>
            <p:cNvSpPr txBox="1"/>
            <p:nvPr/>
          </p:nvSpPr>
          <p:spPr>
            <a:xfrm>
              <a:off x="-3757" y="1371405"/>
              <a:ext cx="9093366" cy="1169551"/>
            </a:xfrm>
            <a:prstGeom prst="rect">
              <a:avLst/>
            </a:prstGeom>
            <a:solidFill>
              <a:srgbClr val="575769">
                <a:alpha val="78000"/>
              </a:srgbClr>
            </a:solidFill>
          </p:spPr>
          <p:txBody>
            <a:bodyPr wrap="square" rtlCol="0">
              <a:spAutoFit/>
            </a:bodyPr>
            <a:lstStyle/>
            <a:p>
              <a:pPr lvl="1" algn="ctr"/>
              <a:r>
                <a:rPr lang="en-US" sz="3500" b="1" dirty="0" smtClean="0">
                  <a:solidFill>
                    <a:schemeClr val="bg1"/>
                  </a:solidFill>
                  <a:latin typeface="Montserrat"/>
                  <a:cs typeface="Montserrat"/>
                </a:rPr>
                <a:t>Enable </a:t>
              </a:r>
              <a:r>
                <a:rPr lang="en-US" sz="3500" b="1" dirty="0" smtClean="0">
                  <a:solidFill>
                    <a:schemeClr val="bg1"/>
                  </a:solidFill>
                  <a:latin typeface="Montserrat"/>
                  <a:cs typeface="Montserrat"/>
                </a:rPr>
                <a:t>all Africans to live healthier, longer, &amp; happier </a:t>
              </a:r>
              <a:r>
                <a:rPr lang="en-US" sz="3500" b="1" dirty="0" smtClean="0">
                  <a:solidFill>
                    <a:schemeClr val="bg1"/>
                  </a:solidFill>
                  <a:latin typeface="Montserrat"/>
                  <a:cs typeface="Montserrat"/>
                </a:rPr>
                <a:t>lives.</a:t>
              </a:r>
              <a:endParaRPr lang="en-US" sz="3500" b="1" dirty="0" smtClean="0">
                <a:solidFill>
                  <a:schemeClr val="bg1"/>
                </a:solidFill>
                <a:latin typeface="Montserrat"/>
                <a:cs typeface="Montserrat"/>
              </a:endParaRPr>
            </a:p>
          </p:txBody>
        </p:sp>
      </p:grpSp>
      <p:sp>
        <p:nvSpPr>
          <p:cNvPr id="2" name="Rectangle 1"/>
          <p:cNvSpPr/>
          <p:nvPr/>
        </p:nvSpPr>
        <p:spPr>
          <a:xfrm>
            <a:off x="142875" y="-1113693"/>
            <a:ext cx="5715000" cy="1200329"/>
          </a:xfrm>
          <a:prstGeom prst="rect">
            <a:avLst/>
          </a:prstGeom>
        </p:spPr>
        <p:txBody>
          <a:bodyPr>
            <a:spAutoFit/>
          </a:bodyPr>
          <a:lstStyle/>
          <a:p>
            <a:pPr>
              <a:defRPr/>
            </a:pPr>
            <a:r>
              <a:rPr lang="en-US" dirty="0"/>
              <a:t>This last point is most important because it truly speaks to </a:t>
            </a:r>
            <a:r>
              <a:rPr lang="en-US" b="1" dirty="0"/>
              <a:t>our </a:t>
            </a:r>
            <a:r>
              <a:rPr lang="en-US" b="1" dirty="0" smtClean="0"/>
              <a:t>mission. </a:t>
            </a:r>
            <a:r>
              <a:rPr lang="en-US" dirty="0"/>
              <a:t>Our </a:t>
            </a:r>
            <a:r>
              <a:rPr lang="en-US" b="1" dirty="0"/>
              <a:t>strategy</a:t>
            </a:r>
            <a:r>
              <a:rPr lang="en-US" dirty="0"/>
              <a:t> is to first target middle &amp; upper income groups to generate the </a:t>
            </a:r>
            <a:r>
              <a:rPr lang="en-US" b="1" dirty="0"/>
              <a:t>traction and revenue </a:t>
            </a:r>
            <a:r>
              <a:rPr lang="en-US" dirty="0"/>
              <a:t>needed to then generate lower income populations</a:t>
            </a:r>
            <a:r>
              <a:rPr lang="en-US" dirty="0" smtClean="0"/>
              <a:t>.</a:t>
            </a:r>
            <a:endParaRPr lang="en-US" dirty="0"/>
          </a:p>
        </p:txBody>
      </p:sp>
    </p:spTree>
    <p:extLst>
      <p:ext uri="{BB962C8B-B14F-4D97-AF65-F5344CB8AC3E}">
        <p14:creationId xmlns:p14="http://schemas.microsoft.com/office/powerpoint/2010/main" val="22748623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19981</TotalTime>
  <Words>1067</Words>
  <Application>Microsoft Macintosh PowerPoint</Application>
  <PresentationFormat>Custom</PresentationFormat>
  <Paragraphs>189</Paragraphs>
  <Slides>15</Slides>
  <Notes>4</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McCoy</dc:creator>
  <cp:lastModifiedBy>Melissa McCoy</cp:lastModifiedBy>
  <cp:revision>319</cp:revision>
  <cp:lastPrinted>2015-07-11T01:21:51Z</cp:lastPrinted>
  <dcterms:created xsi:type="dcterms:W3CDTF">2015-06-09T04:54:14Z</dcterms:created>
  <dcterms:modified xsi:type="dcterms:W3CDTF">2015-07-21T01:38:02Z</dcterms:modified>
</cp:coreProperties>
</file>